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5"/>
  </p:notesMasterIdLst>
  <p:sldIdLst>
    <p:sldId id="256" r:id="rId3"/>
    <p:sldId id="317" r:id="rId4"/>
    <p:sldId id="302" r:id="rId5"/>
    <p:sldId id="301" r:id="rId6"/>
    <p:sldId id="300" r:id="rId7"/>
    <p:sldId id="321" r:id="rId8"/>
    <p:sldId id="322" r:id="rId9"/>
    <p:sldId id="304" r:id="rId10"/>
    <p:sldId id="307" r:id="rId11"/>
    <p:sldId id="308" r:id="rId12"/>
    <p:sldId id="309" r:id="rId13"/>
    <p:sldId id="310" r:id="rId14"/>
    <p:sldId id="311" r:id="rId15"/>
    <p:sldId id="312" r:id="rId16"/>
    <p:sldId id="313" r:id="rId17"/>
    <p:sldId id="323" r:id="rId18"/>
    <p:sldId id="319" r:id="rId19"/>
    <p:sldId id="315" r:id="rId20"/>
    <p:sldId id="318" r:id="rId21"/>
    <p:sldId id="306" r:id="rId22"/>
    <p:sldId id="320" r:id="rId23"/>
    <p:sldId id="314" r:id="rId24"/>
  </p:sldIdLst>
  <p:sldSz cx="12192000" cy="6858000"/>
  <p:notesSz cx="6858000" cy="9144000"/>
  <p:defaultText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5"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a R Malhas" initials="RR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FF66"/>
    <a:srgbClr val="00FF00"/>
    <a:srgbClr val="EB6C15"/>
    <a:srgbClr val="EC7728"/>
    <a:srgbClr val="F09456"/>
    <a:srgbClr val="EE8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8206" autoAdjust="0"/>
  </p:normalViewPr>
  <p:slideViewPr>
    <p:cSldViewPr snapToGrid="0">
      <p:cViewPr>
        <p:scale>
          <a:sx n="80" d="100"/>
          <a:sy n="80" d="100"/>
        </p:scale>
        <p:origin x="-162" y="-264"/>
      </p:cViewPr>
      <p:guideLst>
        <p:guide orient="horz" pos="2160"/>
        <p:guide pos="3840"/>
      </p:guideLst>
    </p:cSldViewPr>
  </p:slideViewPr>
  <p:notesTextViewPr>
    <p:cViewPr>
      <p:scale>
        <a:sx n="1" d="1"/>
        <a:sy n="1" d="1"/>
      </p:scale>
      <p:origin x="0" y="0"/>
    </p:cViewPr>
  </p:notesTextViewPr>
  <p:notesViewPr>
    <p:cSldViewPr snapToGrid="0">
      <p:cViewPr varScale="1">
        <p:scale>
          <a:sx n="61" d="100"/>
          <a:sy n="61" d="100"/>
        </p:scale>
        <p:origin x="24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E4354-CB04-49B8-B5A6-DEE6C79292B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E2A6564-6500-47D6-AF4A-763D7FE34F0B}">
      <dgm:prSet phldrT="[Text]" custT="1"/>
      <dgm:spPr>
        <a:solidFill>
          <a:srgbClr val="00CC00"/>
        </a:solidFill>
      </dgm:spPr>
      <dgm:t>
        <a:bodyPr/>
        <a:lstStyle/>
        <a:p>
          <a:r>
            <a:rPr lang="en-US" sz="4000" b="1" dirty="0" smtClean="0">
              <a:latin typeface="Arial" panose="020B0604020202020204" pitchFamily="34" charset="0"/>
              <a:cs typeface="Arial" panose="020B0604020202020204" pitchFamily="34" charset="0"/>
            </a:rPr>
            <a:t>QU2</a:t>
          </a:r>
          <a:endParaRPr lang="en-US" sz="4000" b="1" dirty="0">
            <a:latin typeface="Arial" panose="020B0604020202020204" pitchFamily="34" charset="0"/>
            <a:cs typeface="Arial" panose="020B0604020202020204" pitchFamily="34" charset="0"/>
          </a:endParaRPr>
        </a:p>
      </dgm:t>
    </dgm:pt>
    <dgm:pt modelId="{2EEA531F-654B-4273-BF06-04C60EB08F1E}" type="parTrans" cxnId="{7F70DA0E-480C-442A-9668-22D539F3A805}">
      <dgm:prSet/>
      <dgm:spPr/>
      <dgm:t>
        <a:bodyPr/>
        <a:lstStyle/>
        <a:p>
          <a:endParaRPr lang="en-US"/>
        </a:p>
      </dgm:t>
    </dgm:pt>
    <dgm:pt modelId="{A2D403B7-C61E-4B87-8C37-A475DB82BB4A}" type="sibTrans" cxnId="{7F70DA0E-480C-442A-9668-22D539F3A805}">
      <dgm:prSet/>
      <dgm:spPr/>
      <dgm:t>
        <a:bodyPr/>
        <a:lstStyle/>
        <a:p>
          <a:endParaRPr lang="en-US"/>
        </a:p>
      </dgm:t>
    </dgm:pt>
    <dgm:pt modelId="{3CDE3605-31F0-4BC3-8908-8242591CA411}">
      <dgm:prSet phldrT="[Text]" custT="1"/>
      <dgm:spPr>
        <a:solidFill>
          <a:schemeClr val="accent2">
            <a:lumMod val="75000"/>
          </a:schemeClr>
        </a:solidFill>
      </dgm:spPr>
      <dgm:t>
        <a:bodyPr/>
        <a:lstStyle/>
        <a:p>
          <a:r>
            <a:rPr lang="en-US" sz="4000" b="1" dirty="0" smtClean="0">
              <a:latin typeface="Arial" panose="020B0604020202020204" pitchFamily="34" charset="0"/>
              <a:cs typeface="Arial" panose="020B0604020202020204" pitchFamily="34" charset="0"/>
            </a:rPr>
            <a:t>QU3</a:t>
          </a:r>
          <a:endParaRPr lang="en-US" sz="4000" b="1" dirty="0">
            <a:latin typeface="Arial" panose="020B0604020202020204" pitchFamily="34" charset="0"/>
            <a:cs typeface="Arial" panose="020B0604020202020204" pitchFamily="34" charset="0"/>
          </a:endParaRPr>
        </a:p>
      </dgm:t>
    </dgm:pt>
    <dgm:pt modelId="{F9CCB294-3547-4552-915B-7D62D3F84F47}" type="parTrans" cxnId="{71A40591-9DF4-493A-A551-FE09ACE837E9}">
      <dgm:prSet/>
      <dgm:spPr/>
      <dgm:t>
        <a:bodyPr/>
        <a:lstStyle/>
        <a:p>
          <a:endParaRPr lang="en-US"/>
        </a:p>
      </dgm:t>
    </dgm:pt>
    <dgm:pt modelId="{8CE05D4B-463C-46D2-96CF-31A7E3BA9712}" type="sibTrans" cxnId="{71A40591-9DF4-493A-A551-FE09ACE837E9}">
      <dgm:prSet/>
      <dgm:spPr/>
      <dgm:t>
        <a:bodyPr/>
        <a:lstStyle/>
        <a:p>
          <a:endParaRPr lang="en-US"/>
        </a:p>
      </dgm:t>
    </dgm:pt>
    <dgm:pt modelId="{792E4AC8-B298-4228-A84B-2C51DA3F78C2}">
      <dgm:prSet custT="1"/>
      <dgm:spPr/>
      <dgm:t>
        <a:bodyPr/>
        <a:lstStyle/>
        <a:p>
          <a:r>
            <a:rPr lang="en-US" sz="2400" dirty="0">
              <a:latin typeface="Arial" panose="020B0604020202020204" pitchFamily="34" charset="0"/>
              <a:cs typeface="Arial" panose="020B0604020202020204" pitchFamily="34" charset="0"/>
            </a:rPr>
            <a:t>Summarizer</a:t>
          </a:r>
        </a:p>
      </dgm:t>
    </dgm:pt>
    <dgm:pt modelId="{C54DDEC0-77D8-4C9A-B99A-649EF625F49A}" type="parTrans" cxnId="{6A70832B-8F7D-4F49-A727-0EB8AEA1E883}">
      <dgm:prSet/>
      <dgm:spPr/>
      <dgm:t>
        <a:bodyPr/>
        <a:lstStyle/>
        <a:p>
          <a:endParaRPr lang="en-US"/>
        </a:p>
      </dgm:t>
    </dgm:pt>
    <dgm:pt modelId="{A470A883-FAD3-4EDC-8024-56B29E86B35D}" type="sibTrans" cxnId="{6A70832B-8F7D-4F49-A727-0EB8AEA1E883}">
      <dgm:prSet/>
      <dgm:spPr/>
      <dgm:t>
        <a:bodyPr/>
        <a:lstStyle/>
        <a:p>
          <a:endParaRPr lang="en-US"/>
        </a:p>
      </dgm:t>
    </dgm:pt>
    <dgm:pt modelId="{D15EC246-3365-4DD0-A0F8-464C335ACF03}">
      <dgm:prSet phldrT="[Text]" custT="1"/>
      <dgm:spPr>
        <a:solidFill>
          <a:schemeClr val="bg2">
            <a:lumMod val="50000"/>
          </a:schemeClr>
        </a:solidFill>
        <a:ln>
          <a:solidFill>
            <a:schemeClr val="bg2"/>
          </a:solidFill>
        </a:ln>
      </dgm:spPr>
      <dgm:t>
        <a:bodyPr/>
        <a:lstStyle/>
        <a:p>
          <a:r>
            <a:rPr lang="en-US" sz="4000" b="1" dirty="0" smtClean="0">
              <a:latin typeface="Arial" panose="020B0604020202020204" pitchFamily="34" charset="0"/>
              <a:cs typeface="Arial" panose="020B0604020202020204" pitchFamily="34" charset="0"/>
            </a:rPr>
            <a:t>QU</a:t>
          </a:r>
          <a:endParaRPr lang="en-US" sz="4000" b="1" dirty="0">
            <a:latin typeface="Arial" panose="020B0604020202020204" pitchFamily="34" charset="0"/>
            <a:cs typeface="Arial" panose="020B0604020202020204" pitchFamily="34" charset="0"/>
          </a:endParaRPr>
        </a:p>
      </dgm:t>
    </dgm:pt>
    <dgm:pt modelId="{86D50895-91F3-4ABA-B04F-402078D20B41}" type="sibTrans" cxnId="{D7456C45-9792-46A0-BF89-03DA4E0DF6A3}">
      <dgm:prSet/>
      <dgm:spPr/>
      <dgm:t>
        <a:bodyPr/>
        <a:lstStyle/>
        <a:p>
          <a:endParaRPr lang="en-US"/>
        </a:p>
      </dgm:t>
    </dgm:pt>
    <dgm:pt modelId="{8A0D9196-A66A-430F-BD2F-193C029D1189}" type="parTrans" cxnId="{D7456C45-9792-46A0-BF89-03DA4E0DF6A3}">
      <dgm:prSet/>
      <dgm:spPr/>
      <dgm:t>
        <a:bodyPr/>
        <a:lstStyle/>
        <a:p>
          <a:endParaRPr lang="en-US"/>
        </a:p>
      </dgm:t>
    </dgm:pt>
    <dgm:pt modelId="{929932E0-5C72-41C8-9901-8255F410DA74}">
      <dgm:prSet phldrT="[Text]" custT="1"/>
      <dgm:spPr>
        <a:solidFill>
          <a:schemeClr val="bg2">
            <a:alpha val="89804"/>
          </a:schemeClr>
        </a:solidFill>
        <a:ln>
          <a:solidFill>
            <a:schemeClr val="bg2"/>
          </a:solidFill>
        </a:ln>
      </dgm:spPr>
      <dgm:t>
        <a:bodyPr/>
        <a:lstStyle/>
        <a:p>
          <a:r>
            <a:rPr lang="en-US" sz="2400" dirty="0" smtClean="0">
              <a:latin typeface="Arial" panose="020B0604020202020204" pitchFamily="34" charset="0"/>
              <a:cs typeface="Arial" panose="020B0604020202020204" pitchFamily="34" charset="0"/>
            </a:rPr>
            <a:t>MK </a:t>
          </a:r>
          <a:r>
            <a:rPr lang="en-US" sz="2400" strike="sngStrike" dirty="0" smtClean="0">
              <a:latin typeface="Arial" panose="020B0604020202020204" pitchFamily="34" charset="0"/>
              <a:cs typeface="Arial" panose="020B0604020202020204" pitchFamily="34" charset="0"/>
            </a:rPr>
            <a:t>+ </a:t>
          </a:r>
          <a:r>
            <a:rPr lang="en-US" sz="2400" strike="sngStrike" dirty="0" err="1" smtClean="0">
              <a:latin typeface="Arial" panose="020B0604020202020204" pitchFamily="34" charset="0"/>
              <a:cs typeface="Arial" panose="020B0604020202020204" pitchFamily="34" charset="0"/>
            </a:rPr>
            <a:t>Cov</a:t>
          </a:r>
          <a:endParaRPr lang="en-US" sz="2400" strike="sngStrike" dirty="0">
            <a:latin typeface="Arial" panose="020B0604020202020204" pitchFamily="34" charset="0"/>
            <a:cs typeface="Arial" panose="020B0604020202020204" pitchFamily="34" charset="0"/>
          </a:endParaRPr>
        </a:p>
      </dgm:t>
    </dgm:pt>
    <dgm:pt modelId="{8BC573CA-C640-4A99-9F1F-CF7EFC097CB3}" type="sibTrans" cxnId="{D85ED237-A834-49D1-8D6D-5DF895D03B6E}">
      <dgm:prSet/>
      <dgm:spPr/>
      <dgm:t>
        <a:bodyPr/>
        <a:lstStyle/>
        <a:p>
          <a:endParaRPr lang="en-US"/>
        </a:p>
      </dgm:t>
    </dgm:pt>
    <dgm:pt modelId="{C2D326FB-13CE-4D2B-975B-633B729F9945}" type="parTrans" cxnId="{D85ED237-A834-49D1-8D6D-5DF895D03B6E}">
      <dgm:prSet/>
      <dgm:spPr/>
      <dgm:t>
        <a:bodyPr/>
        <a:lstStyle/>
        <a:p>
          <a:endParaRPr lang="en-US"/>
        </a:p>
      </dgm:t>
    </dgm:pt>
    <dgm:pt modelId="{598BEB72-10CF-47C7-9446-54F07C0C6802}">
      <dgm:prSet phldrT="[Text]" custT="1"/>
      <dgm:spPr>
        <a:solidFill>
          <a:schemeClr val="bg2">
            <a:alpha val="89804"/>
          </a:schemeClr>
        </a:solidFill>
        <a:ln>
          <a:solidFill>
            <a:schemeClr val="bg2"/>
          </a:solidFill>
        </a:ln>
      </dgm:spPr>
      <dgm:t>
        <a:bodyPr/>
        <a:lstStyle/>
        <a:p>
          <a:r>
            <a:rPr lang="en-US" sz="2400" strike="sngStrike" dirty="0" smtClean="0">
              <a:latin typeface="Arial" panose="020B0604020202020204" pitchFamily="34" charset="0"/>
              <a:cs typeface="Arial" panose="020B0604020202020204" pitchFamily="34" charset="0"/>
            </a:rPr>
            <a:t>Summarizer</a:t>
          </a:r>
          <a:endParaRPr lang="en-US" sz="2400" strike="sngStrike" dirty="0">
            <a:latin typeface="Arial" panose="020B0604020202020204" pitchFamily="34" charset="0"/>
            <a:cs typeface="Arial" panose="020B0604020202020204" pitchFamily="34" charset="0"/>
          </a:endParaRPr>
        </a:p>
      </dgm:t>
    </dgm:pt>
    <dgm:pt modelId="{105D8BED-05AB-42F7-AE86-BFC88A921CB2}" type="sibTrans" cxnId="{EFA363A7-7A17-4007-849C-546D31DC2634}">
      <dgm:prSet/>
      <dgm:spPr/>
      <dgm:t>
        <a:bodyPr/>
        <a:lstStyle/>
        <a:p>
          <a:endParaRPr lang="en-US"/>
        </a:p>
      </dgm:t>
    </dgm:pt>
    <dgm:pt modelId="{BC142201-5F2D-4D6B-B5A3-2B4F53B68677}" type="parTrans" cxnId="{EFA363A7-7A17-4007-849C-546D31DC2634}">
      <dgm:prSet/>
      <dgm:spPr/>
      <dgm:t>
        <a:bodyPr/>
        <a:lstStyle/>
        <a:p>
          <a:endParaRPr lang="en-US"/>
        </a:p>
      </dgm:t>
    </dgm:pt>
    <dgm:pt modelId="{CE36FB0A-99FC-45EE-8EB9-A31DE17641CC}">
      <dgm:prSet custT="1"/>
      <dgm:spPr/>
      <dgm:t>
        <a:bodyPr/>
        <a:lstStyle/>
        <a:p>
          <a:r>
            <a:rPr lang="en-US" sz="2400" dirty="0" smtClean="0">
              <a:latin typeface="Arial" panose="020B0604020202020204" pitchFamily="34" charset="0"/>
              <a:cs typeface="Arial" panose="020B0604020202020204" pitchFamily="34" charset="0"/>
            </a:rPr>
            <a:t>YA!</a:t>
          </a:r>
          <a:r>
            <a:rPr lang="en-US" sz="2400" strike="sngStrike" dirty="0" smtClean="0">
              <a:latin typeface="Arial" panose="020B0604020202020204" pitchFamily="34" charset="0"/>
              <a:cs typeface="Arial" panose="020B0604020202020204" pitchFamily="34" charset="0"/>
            </a:rPr>
            <a:t>+</a:t>
          </a:r>
          <a:r>
            <a:rPr lang="en-US" sz="2400" strike="sngStrike" dirty="0" err="1" smtClean="0">
              <a:latin typeface="Arial" panose="020B0604020202020204" pitchFamily="34" charset="0"/>
              <a:cs typeface="Arial" panose="020B0604020202020204" pitchFamily="34" charset="0"/>
            </a:rPr>
            <a:t>Bing+Google</a:t>
          </a:r>
          <a:endParaRPr lang="en-US" sz="2400" strike="sngStrike" dirty="0">
            <a:latin typeface="Arial" panose="020B0604020202020204" pitchFamily="34" charset="0"/>
            <a:cs typeface="Arial" panose="020B0604020202020204" pitchFamily="34" charset="0"/>
          </a:endParaRPr>
        </a:p>
      </dgm:t>
    </dgm:pt>
    <dgm:pt modelId="{94015305-E14F-46D0-898B-7D77D1ED537A}" type="parTrans" cxnId="{F23E1719-AAD1-442D-94EB-9CDF8E1EC2E6}">
      <dgm:prSet/>
      <dgm:spPr/>
      <dgm:t>
        <a:bodyPr/>
        <a:lstStyle/>
        <a:p>
          <a:endParaRPr lang="en-US"/>
        </a:p>
      </dgm:t>
    </dgm:pt>
    <dgm:pt modelId="{F521D0E2-9E5A-465D-A40E-BFCC75EB245A}" type="sibTrans" cxnId="{F23E1719-AAD1-442D-94EB-9CDF8E1EC2E6}">
      <dgm:prSet/>
      <dgm:spPr/>
      <dgm:t>
        <a:bodyPr/>
        <a:lstStyle/>
        <a:p>
          <a:endParaRPr lang="en-US"/>
        </a:p>
      </dgm:t>
    </dgm:pt>
    <dgm:pt modelId="{60A1095D-CCF0-4C6E-9E0A-100DBD10FC62}">
      <dgm:prSet custT="1"/>
      <dgm:spPr/>
      <dgm:t>
        <a:bodyPr/>
        <a:lstStyle/>
        <a:p>
          <a:r>
            <a:rPr lang="en-US" sz="2400" strike="sngStrike" dirty="0" smtClean="0">
              <a:latin typeface="Arial" panose="020B0604020202020204" pitchFamily="34" charset="0"/>
              <a:cs typeface="Arial" panose="020B0604020202020204" pitchFamily="34" charset="0"/>
            </a:rPr>
            <a:t>Summarizer</a:t>
          </a:r>
          <a:endParaRPr lang="en-US" sz="2400" strike="sngStrike" dirty="0">
            <a:latin typeface="Arial" panose="020B0604020202020204" pitchFamily="34" charset="0"/>
            <a:cs typeface="Arial" panose="020B0604020202020204" pitchFamily="34" charset="0"/>
          </a:endParaRPr>
        </a:p>
      </dgm:t>
    </dgm:pt>
    <dgm:pt modelId="{ABE32FAA-5D14-4468-8240-378569AB92B5}" type="parTrans" cxnId="{6AABFACF-66C6-45AD-B2EC-F1D3EEACC053}">
      <dgm:prSet/>
      <dgm:spPr/>
      <dgm:t>
        <a:bodyPr/>
        <a:lstStyle/>
        <a:p>
          <a:endParaRPr lang="en-US"/>
        </a:p>
      </dgm:t>
    </dgm:pt>
    <dgm:pt modelId="{F2F2E346-0166-4F90-9F4C-681A191CAEAD}" type="sibTrans" cxnId="{6AABFACF-66C6-45AD-B2EC-F1D3EEACC053}">
      <dgm:prSet/>
      <dgm:spPr/>
      <dgm:t>
        <a:bodyPr/>
        <a:lstStyle/>
        <a:p>
          <a:endParaRPr lang="en-US"/>
        </a:p>
      </dgm:t>
    </dgm:pt>
    <dgm:pt modelId="{729B6B4D-B1A2-49CA-8132-3E644AB16841}">
      <dgm:prSet phldrT="[Text]" custT="1"/>
      <dgm:spPr>
        <a:solidFill>
          <a:schemeClr val="bg2">
            <a:alpha val="89804"/>
          </a:schemeClr>
        </a:solidFill>
        <a:ln>
          <a:solidFill>
            <a:schemeClr val="bg2"/>
          </a:solidFill>
        </a:ln>
      </dgm:spPr>
      <dgm:t>
        <a:bodyPr/>
        <a:lstStyle/>
        <a:p>
          <a:r>
            <a:rPr lang="en-US" sz="2400" dirty="0" smtClean="0">
              <a:latin typeface="Arial" panose="020B0604020202020204" pitchFamily="34" charset="0"/>
              <a:cs typeface="Arial" panose="020B0604020202020204" pitchFamily="34" charset="0"/>
            </a:rPr>
            <a:t>YA!+</a:t>
          </a:r>
          <a:r>
            <a:rPr lang="en-US" sz="2400" dirty="0" err="1" smtClean="0">
              <a:latin typeface="Arial" panose="020B0604020202020204" pitchFamily="34" charset="0"/>
              <a:cs typeface="Arial" panose="020B0604020202020204" pitchFamily="34" charset="0"/>
            </a:rPr>
            <a:t>Bing+Google</a:t>
          </a:r>
          <a:endParaRPr lang="en-US" sz="2400" dirty="0">
            <a:latin typeface="Arial" panose="020B0604020202020204" pitchFamily="34" charset="0"/>
            <a:cs typeface="Arial" panose="020B0604020202020204" pitchFamily="34" charset="0"/>
          </a:endParaRPr>
        </a:p>
      </dgm:t>
    </dgm:pt>
    <dgm:pt modelId="{DD73EA52-7A95-427A-903E-BA3F82B2883A}" type="sibTrans" cxnId="{9155CF1A-9923-4414-9811-CB31DB8E8FB4}">
      <dgm:prSet/>
      <dgm:spPr/>
      <dgm:t>
        <a:bodyPr/>
        <a:lstStyle/>
        <a:p>
          <a:endParaRPr lang="en-US"/>
        </a:p>
      </dgm:t>
    </dgm:pt>
    <dgm:pt modelId="{E9BAB92C-0D31-431B-A398-69774F540A47}" type="parTrans" cxnId="{9155CF1A-9923-4414-9811-CB31DB8E8FB4}">
      <dgm:prSet/>
      <dgm:spPr/>
      <dgm:t>
        <a:bodyPr/>
        <a:lstStyle/>
        <a:p>
          <a:endParaRPr lang="en-US"/>
        </a:p>
      </dgm:t>
    </dgm:pt>
    <dgm:pt modelId="{54177539-F097-426A-BD86-A6A28D1F0ED2}">
      <dgm:prSet phldrT="[Text]" custT="1"/>
      <dgm:spPr/>
      <dgm:t>
        <a:bodyPr/>
        <a:lstStyle/>
        <a:p>
          <a:r>
            <a:rPr lang="en-US" sz="2400" dirty="0" smtClean="0">
              <a:latin typeface="Arial" panose="020B0604020202020204" pitchFamily="34" charset="0"/>
              <a:cs typeface="Arial" panose="020B0604020202020204" pitchFamily="34" charset="0"/>
            </a:rPr>
            <a:t>YA!+</a:t>
          </a:r>
          <a:r>
            <a:rPr lang="en-US" sz="2400" dirty="0" err="1" smtClean="0">
              <a:latin typeface="Arial" panose="020B0604020202020204" pitchFamily="34" charset="0"/>
              <a:cs typeface="Arial" panose="020B0604020202020204" pitchFamily="34" charset="0"/>
            </a:rPr>
            <a:t>Bing+Google</a:t>
          </a:r>
          <a:endParaRPr lang="en-US" dirty="0"/>
        </a:p>
      </dgm:t>
    </dgm:pt>
    <dgm:pt modelId="{37572EC7-6BAF-4906-9BF5-BB2C27D4463F}" type="parTrans" cxnId="{B973D1F2-524B-4026-9C4D-03F22A0688C7}">
      <dgm:prSet/>
      <dgm:spPr/>
      <dgm:t>
        <a:bodyPr/>
        <a:lstStyle/>
        <a:p>
          <a:endParaRPr lang="en-US"/>
        </a:p>
      </dgm:t>
    </dgm:pt>
    <dgm:pt modelId="{E3A9E22B-F70F-489B-B404-FE675605BAFA}" type="sibTrans" cxnId="{B973D1F2-524B-4026-9C4D-03F22A0688C7}">
      <dgm:prSet/>
      <dgm:spPr/>
      <dgm:t>
        <a:bodyPr/>
        <a:lstStyle/>
        <a:p>
          <a:endParaRPr lang="en-US"/>
        </a:p>
      </dgm:t>
    </dgm:pt>
    <dgm:pt modelId="{F5D31F39-257F-47A4-9FF5-DACCB5EF2C15}">
      <dgm:prSet custT="1"/>
      <dgm:spPr/>
      <dgm:t>
        <a:bodyPr/>
        <a:lstStyle/>
        <a:p>
          <a:r>
            <a:rPr lang="en-US" sz="2400" dirty="0" smtClean="0">
              <a:latin typeface="Arial" panose="020B0604020202020204" pitchFamily="34" charset="0"/>
              <a:cs typeface="Arial" panose="020B0604020202020204" pitchFamily="34" charset="0"/>
            </a:rPr>
            <a:t>MK </a:t>
          </a:r>
          <a:r>
            <a:rPr lang="en-US" sz="2400" strike="sngStrike" dirty="0" smtClean="0">
              <a:latin typeface="Arial" panose="020B0604020202020204" pitchFamily="34" charset="0"/>
              <a:cs typeface="Arial" panose="020B0604020202020204" pitchFamily="34" charset="0"/>
            </a:rPr>
            <a:t>+ </a:t>
          </a:r>
          <a:r>
            <a:rPr lang="en-US" sz="2400" strike="sngStrike" dirty="0" err="1" smtClean="0">
              <a:latin typeface="Arial" panose="020B0604020202020204" pitchFamily="34" charset="0"/>
              <a:cs typeface="Arial" panose="020B0604020202020204" pitchFamily="34" charset="0"/>
            </a:rPr>
            <a:t>Cov</a:t>
          </a:r>
          <a:endParaRPr lang="en-US" sz="2400" strike="sngStrike" dirty="0">
            <a:latin typeface="Arial" panose="020B0604020202020204" pitchFamily="34" charset="0"/>
            <a:cs typeface="Arial" panose="020B0604020202020204" pitchFamily="34" charset="0"/>
          </a:endParaRPr>
        </a:p>
      </dgm:t>
    </dgm:pt>
    <dgm:pt modelId="{A0ED2422-26C6-4FA2-8557-01C85FFDE791}" type="parTrans" cxnId="{7861FD94-0E40-45B8-BE25-DFD3DF709FB3}">
      <dgm:prSet/>
      <dgm:spPr/>
      <dgm:t>
        <a:bodyPr/>
        <a:lstStyle/>
        <a:p>
          <a:endParaRPr lang="en-US"/>
        </a:p>
      </dgm:t>
    </dgm:pt>
    <dgm:pt modelId="{87A1AC59-68E8-4B7E-A2A0-7B92FB1B4377}" type="sibTrans" cxnId="{7861FD94-0E40-45B8-BE25-DFD3DF709FB3}">
      <dgm:prSet/>
      <dgm:spPr/>
      <dgm:t>
        <a:bodyPr/>
        <a:lstStyle/>
        <a:p>
          <a:endParaRPr lang="en-US"/>
        </a:p>
      </dgm:t>
    </dgm:pt>
    <dgm:pt modelId="{D4B70CC6-4E7C-4156-8C3E-C0CB6278C56F}">
      <dgm:prSet custT="1"/>
      <dgm:spPr/>
      <dgm:t>
        <a:bodyPr/>
        <a:lstStyle/>
        <a:p>
          <a:r>
            <a:rPr lang="en-US" sz="2400" dirty="0" smtClean="0">
              <a:latin typeface="Arial" panose="020B0604020202020204" pitchFamily="34" charset="0"/>
              <a:cs typeface="Arial" panose="020B0604020202020204" pitchFamily="34" charset="0"/>
            </a:rPr>
            <a:t>MART L2R</a:t>
          </a:r>
          <a:endParaRPr lang="en-US" sz="2400" dirty="0">
            <a:latin typeface="Arial" panose="020B0604020202020204" pitchFamily="34" charset="0"/>
            <a:cs typeface="Arial" panose="020B0604020202020204" pitchFamily="34" charset="0"/>
          </a:endParaRPr>
        </a:p>
      </dgm:t>
    </dgm:pt>
    <dgm:pt modelId="{52864F23-F74C-4A3C-AD0F-A7A35544AD4F}" type="parTrans" cxnId="{249CB0E8-9794-444F-AB80-BA2AE48D41CD}">
      <dgm:prSet/>
      <dgm:spPr/>
      <dgm:t>
        <a:bodyPr/>
        <a:lstStyle/>
        <a:p>
          <a:endParaRPr lang="en-US"/>
        </a:p>
      </dgm:t>
    </dgm:pt>
    <dgm:pt modelId="{4E3637C6-F868-4FF9-82BC-0472A8588DB7}" type="sibTrans" cxnId="{249CB0E8-9794-444F-AB80-BA2AE48D41CD}">
      <dgm:prSet/>
      <dgm:spPr/>
      <dgm:t>
        <a:bodyPr/>
        <a:lstStyle/>
        <a:p>
          <a:endParaRPr lang="en-US"/>
        </a:p>
      </dgm:t>
    </dgm:pt>
    <dgm:pt modelId="{DE0A8BCA-3A19-41E0-8797-08CF0D651C82}">
      <dgm:prSet phldrT="[Text]" custT="1"/>
      <dgm:spPr/>
      <dgm:t>
        <a:bodyPr/>
        <a:lstStyle/>
        <a:p>
          <a:r>
            <a:rPr lang="en-US" sz="2400" dirty="0" smtClean="0">
              <a:latin typeface="Arial" panose="020B0604020202020204" pitchFamily="34" charset="0"/>
              <a:cs typeface="Arial" panose="020B0604020202020204" pitchFamily="34" charset="0"/>
            </a:rPr>
            <a:t>MK + </a:t>
          </a:r>
          <a:r>
            <a:rPr lang="en-US" sz="2400" dirty="0" err="1" smtClean="0">
              <a:latin typeface="Arial" panose="020B0604020202020204" pitchFamily="34" charset="0"/>
              <a:cs typeface="Arial" panose="020B0604020202020204" pitchFamily="34" charset="0"/>
            </a:rPr>
            <a:t>Cov</a:t>
          </a:r>
          <a:endParaRPr lang="en-US" dirty="0"/>
        </a:p>
      </dgm:t>
    </dgm:pt>
    <dgm:pt modelId="{701EDFB9-B411-4F66-9EA3-C935D582857C}" type="parTrans" cxnId="{9FC93799-89D2-4EA4-8214-DBADD3348F0F}">
      <dgm:prSet/>
      <dgm:spPr/>
      <dgm:t>
        <a:bodyPr/>
        <a:lstStyle/>
        <a:p>
          <a:endParaRPr lang="en-US"/>
        </a:p>
      </dgm:t>
    </dgm:pt>
    <dgm:pt modelId="{9738A685-6969-4320-A5D6-D613E8A73A53}" type="sibTrans" cxnId="{9FC93799-89D2-4EA4-8214-DBADD3348F0F}">
      <dgm:prSet/>
      <dgm:spPr/>
      <dgm:t>
        <a:bodyPr/>
        <a:lstStyle/>
        <a:p>
          <a:endParaRPr lang="en-US"/>
        </a:p>
      </dgm:t>
    </dgm:pt>
    <dgm:pt modelId="{61B42DB0-172A-43E5-8360-8DD99C7A33BB}">
      <dgm:prSet phldrT="[Text]" custT="1"/>
      <dgm:spPr>
        <a:solidFill>
          <a:schemeClr val="bg2">
            <a:alpha val="89804"/>
          </a:schemeClr>
        </a:solidFill>
        <a:ln>
          <a:solidFill>
            <a:schemeClr val="bg2"/>
          </a:solidFill>
        </a:ln>
      </dgm:spPr>
      <dgm:t>
        <a:bodyPr/>
        <a:lstStyle/>
        <a:p>
          <a:r>
            <a:rPr lang="en-US" sz="2400" dirty="0" smtClean="0">
              <a:latin typeface="Arial" panose="020B0604020202020204" pitchFamily="34" charset="0"/>
              <a:cs typeface="Arial" panose="020B0604020202020204" pitchFamily="34" charset="0"/>
            </a:rPr>
            <a:t>MART L2R</a:t>
          </a:r>
          <a:endParaRPr lang="en-US" sz="2400" dirty="0">
            <a:latin typeface="Arial" panose="020B0604020202020204" pitchFamily="34" charset="0"/>
            <a:cs typeface="Arial" panose="020B0604020202020204" pitchFamily="34" charset="0"/>
          </a:endParaRPr>
        </a:p>
      </dgm:t>
    </dgm:pt>
    <dgm:pt modelId="{7B29D2BA-2561-4852-A870-2F3CCBE470CA}" type="parTrans" cxnId="{CCD88790-9D56-4156-8197-C28528979C1A}">
      <dgm:prSet/>
      <dgm:spPr/>
      <dgm:t>
        <a:bodyPr/>
        <a:lstStyle/>
        <a:p>
          <a:endParaRPr lang="en-US"/>
        </a:p>
      </dgm:t>
    </dgm:pt>
    <dgm:pt modelId="{FB60F05C-1816-4C58-88E8-D5E46122E940}" type="sibTrans" cxnId="{CCD88790-9D56-4156-8197-C28528979C1A}">
      <dgm:prSet/>
      <dgm:spPr/>
      <dgm:t>
        <a:bodyPr/>
        <a:lstStyle/>
        <a:p>
          <a:endParaRPr lang="en-US"/>
        </a:p>
      </dgm:t>
    </dgm:pt>
    <dgm:pt modelId="{BDBA09CE-B428-4D44-9787-A647B14609BF}">
      <dgm:prSet custT="1"/>
      <dgm:spPr/>
      <dgm:t>
        <a:bodyPr/>
        <a:lstStyle/>
        <a:p>
          <a:r>
            <a:rPr lang="en-US" sz="2400" dirty="0" smtClean="0">
              <a:latin typeface="Arial" panose="020B0604020202020204" pitchFamily="34" charset="0"/>
              <a:cs typeface="Arial" panose="020B0604020202020204" pitchFamily="34" charset="0"/>
            </a:rPr>
            <a:t>MART L2R</a:t>
          </a:r>
          <a:endParaRPr lang="en-US" sz="2400" dirty="0">
            <a:latin typeface="Arial" panose="020B0604020202020204" pitchFamily="34" charset="0"/>
            <a:cs typeface="Arial" panose="020B0604020202020204" pitchFamily="34" charset="0"/>
          </a:endParaRPr>
        </a:p>
      </dgm:t>
    </dgm:pt>
    <dgm:pt modelId="{41E60A30-D2F5-4E5C-BC36-488E5A174A0C}" type="parTrans" cxnId="{AED6C294-B5BB-4AE7-9B75-C1C9D607CE58}">
      <dgm:prSet/>
      <dgm:spPr/>
      <dgm:t>
        <a:bodyPr/>
        <a:lstStyle/>
        <a:p>
          <a:endParaRPr lang="en-US"/>
        </a:p>
      </dgm:t>
    </dgm:pt>
    <dgm:pt modelId="{14D5194A-A0DC-41C7-866A-369914D39130}" type="sibTrans" cxnId="{AED6C294-B5BB-4AE7-9B75-C1C9D607CE58}">
      <dgm:prSet/>
      <dgm:spPr/>
      <dgm:t>
        <a:bodyPr/>
        <a:lstStyle/>
        <a:p>
          <a:endParaRPr lang="en-US"/>
        </a:p>
      </dgm:t>
    </dgm:pt>
    <dgm:pt modelId="{3F8D6D1D-C7C7-4A6E-A58F-68AEB2D03003}" type="pres">
      <dgm:prSet presAssocID="{939E4354-CB04-49B8-B5A6-DEE6C79292B3}" presName="Name0" presStyleCnt="0">
        <dgm:presLayoutVars>
          <dgm:dir/>
          <dgm:animLvl val="lvl"/>
          <dgm:resizeHandles val="exact"/>
        </dgm:presLayoutVars>
      </dgm:prSet>
      <dgm:spPr/>
      <dgm:t>
        <a:bodyPr/>
        <a:lstStyle/>
        <a:p>
          <a:endParaRPr lang="en-US"/>
        </a:p>
      </dgm:t>
    </dgm:pt>
    <dgm:pt modelId="{035329B2-2DA5-419B-A402-803109725C40}" type="pres">
      <dgm:prSet presAssocID="{D15EC246-3365-4DD0-A0F8-464C335ACF03}" presName="composite" presStyleCnt="0"/>
      <dgm:spPr/>
      <dgm:t>
        <a:bodyPr/>
        <a:lstStyle/>
        <a:p>
          <a:endParaRPr lang="en-US"/>
        </a:p>
      </dgm:t>
    </dgm:pt>
    <dgm:pt modelId="{7816FD3E-71BC-4891-831F-D2F21FB6D4AB}" type="pres">
      <dgm:prSet presAssocID="{D15EC246-3365-4DD0-A0F8-464C335ACF03}" presName="parTx" presStyleLbl="alignNode1" presStyleIdx="0" presStyleCnt="3" custScaleX="103754" custLinFactNeighborX="-88" custLinFactNeighborY="-4078">
        <dgm:presLayoutVars>
          <dgm:chMax val="0"/>
          <dgm:chPref val="0"/>
          <dgm:bulletEnabled val="1"/>
        </dgm:presLayoutVars>
      </dgm:prSet>
      <dgm:spPr/>
      <dgm:t>
        <a:bodyPr/>
        <a:lstStyle/>
        <a:p>
          <a:endParaRPr lang="en-US"/>
        </a:p>
      </dgm:t>
    </dgm:pt>
    <dgm:pt modelId="{AD59DC90-046A-4942-8289-C537F34C5E78}" type="pres">
      <dgm:prSet presAssocID="{D15EC246-3365-4DD0-A0F8-464C335ACF03}" presName="desTx" presStyleLbl="alignAccFollowNode1" presStyleIdx="0" presStyleCnt="3" custScaleX="103064" custScaleY="97756" custLinFactNeighborY="-1764">
        <dgm:presLayoutVars>
          <dgm:bulletEnabled val="1"/>
        </dgm:presLayoutVars>
      </dgm:prSet>
      <dgm:spPr/>
      <dgm:t>
        <a:bodyPr/>
        <a:lstStyle/>
        <a:p>
          <a:endParaRPr lang="en-US"/>
        </a:p>
      </dgm:t>
    </dgm:pt>
    <dgm:pt modelId="{D949D4CB-E9B7-4F00-B215-E8FE53A8D7C1}" type="pres">
      <dgm:prSet presAssocID="{86D50895-91F3-4ABA-B04F-402078D20B41}" presName="space" presStyleCnt="0"/>
      <dgm:spPr/>
      <dgm:t>
        <a:bodyPr/>
        <a:lstStyle/>
        <a:p>
          <a:endParaRPr lang="en-US"/>
        </a:p>
      </dgm:t>
    </dgm:pt>
    <dgm:pt modelId="{6B034D1C-9E9F-45FE-B0B2-3D44977F9B64}" type="pres">
      <dgm:prSet presAssocID="{2E2A6564-6500-47D6-AF4A-763D7FE34F0B}" presName="composite" presStyleCnt="0"/>
      <dgm:spPr/>
      <dgm:t>
        <a:bodyPr/>
        <a:lstStyle/>
        <a:p>
          <a:endParaRPr lang="en-US"/>
        </a:p>
      </dgm:t>
    </dgm:pt>
    <dgm:pt modelId="{78AD3AE2-E7DD-48A5-8C9B-52C3AE6DD136}" type="pres">
      <dgm:prSet presAssocID="{2E2A6564-6500-47D6-AF4A-763D7FE34F0B}" presName="parTx" presStyleLbl="alignNode1" presStyleIdx="1" presStyleCnt="3" custScaleX="103913">
        <dgm:presLayoutVars>
          <dgm:chMax val="0"/>
          <dgm:chPref val="0"/>
          <dgm:bulletEnabled val="1"/>
        </dgm:presLayoutVars>
      </dgm:prSet>
      <dgm:spPr/>
      <dgm:t>
        <a:bodyPr/>
        <a:lstStyle/>
        <a:p>
          <a:endParaRPr lang="en-US"/>
        </a:p>
      </dgm:t>
    </dgm:pt>
    <dgm:pt modelId="{D5E0898F-C07D-4EA9-9803-CFD56D8DE3E4}" type="pres">
      <dgm:prSet presAssocID="{2E2A6564-6500-47D6-AF4A-763D7FE34F0B}" presName="desTx" presStyleLbl="alignAccFollowNode1" presStyleIdx="1" presStyleCnt="3" custScaleX="103913">
        <dgm:presLayoutVars>
          <dgm:bulletEnabled val="1"/>
        </dgm:presLayoutVars>
      </dgm:prSet>
      <dgm:spPr/>
      <dgm:t>
        <a:bodyPr/>
        <a:lstStyle/>
        <a:p>
          <a:endParaRPr lang="en-US"/>
        </a:p>
      </dgm:t>
    </dgm:pt>
    <dgm:pt modelId="{C608CB0F-3E19-49E0-9428-371DE026927B}" type="pres">
      <dgm:prSet presAssocID="{A2D403B7-C61E-4B87-8C37-A475DB82BB4A}" presName="space" presStyleCnt="0"/>
      <dgm:spPr/>
      <dgm:t>
        <a:bodyPr/>
        <a:lstStyle/>
        <a:p>
          <a:endParaRPr lang="en-US"/>
        </a:p>
      </dgm:t>
    </dgm:pt>
    <dgm:pt modelId="{FC6B2555-AAC4-4AA8-8300-924313708629}" type="pres">
      <dgm:prSet presAssocID="{3CDE3605-31F0-4BC3-8908-8242591CA411}" presName="composite" presStyleCnt="0"/>
      <dgm:spPr/>
      <dgm:t>
        <a:bodyPr/>
        <a:lstStyle/>
        <a:p>
          <a:endParaRPr lang="en-US"/>
        </a:p>
      </dgm:t>
    </dgm:pt>
    <dgm:pt modelId="{E4788F3B-282D-4267-8C38-51AEEB5835BC}" type="pres">
      <dgm:prSet presAssocID="{3CDE3605-31F0-4BC3-8908-8242591CA411}" presName="parTx" presStyleLbl="alignNode1" presStyleIdx="2" presStyleCnt="3" custScaleX="104147">
        <dgm:presLayoutVars>
          <dgm:chMax val="0"/>
          <dgm:chPref val="0"/>
          <dgm:bulletEnabled val="1"/>
        </dgm:presLayoutVars>
      </dgm:prSet>
      <dgm:spPr/>
      <dgm:t>
        <a:bodyPr/>
        <a:lstStyle/>
        <a:p>
          <a:endParaRPr lang="en-US"/>
        </a:p>
      </dgm:t>
    </dgm:pt>
    <dgm:pt modelId="{7EB295EE-7F88-4E7E-A2D2-1B2E7D6BF2DD}" type="pres">
      <dgm:prSet presAssocID="{3CDE3605-31F0-4BC3-8908-8242591CA411}" presName="desTx" presStyleLbl="alignAccFollowNode1" presStyleIdx="2" presStyleCnt="3" custScaleX="104147">
        <dgm:presLayoutVars>
          <dgm:bulletEnabled val="1"/>
        </dgm:presLayoutVars>
      </dgm:prSet>
      <dgm:spPr/>
      <dgm:t>
        <a:bodyPr/>
        <a:lstStyle/>
        <a:p>
          <a:endParaRPr lang="en-US"/>
        </a:p>
      </dgm:t>
    </dgm:pt>
  </dgm:ptLst>
  <dgm:cxnLst>
    <dgm:cxn modelId="{D52C9ACF-8779-444D-B2FD-CC61FCD66CA7}" type="presOf" srcId="{3CDE3605-31F0-4BC3-8908-8242591CA411}" destId="{E4788F3B-282D-4267-8C38-51AEEB5835BC}" srcOrd="0" destOrd="0" presId="urn:microsoft.com/office/officeart/2005/8/layout/hList1"/>
    <dgm:cxn modelId="{398C58E8-E501-4226-B48B-1761EDB78E00}" type="presOf" srcId="{BDBA09CE-B428-4D44-9787-A647B14609BF}" destId="{7EB295EE-7F88-4E7E-A2D2-1B2E7D6BF2DD}" srcOrd="0" destOrd="2" presId="urn:microsoft.com/office/officeart/2005/8/layout/hList1"/>
    <dgm:cxn modelId="{A0BE33AF-F5E5-42BC-A8FB-617C042CEBB8}" type="presOf" srcId="{F5D31F39-257F-47A4-9FF5-DACCB5EF2C15}" destId="{7EB295EE-7F88-4E7E-A2D2-1B2E7D6BF2DD}" srcOrd="0" destOrd="1" presId="urn:microsoft.com/office/officeart/2005/8/layout/hList1"/>
    <dgm:cxn modelId="{6AABFACF-66C6-45AD-B2EC-F1D3EEACC053}" srcId="{3CDE3605-31F0-4BC3-8908-8242591CA411}" destId="{60A1095D-CCF0-4C6E-9E0A-100DBD10FC62}" srcOrd="3" destOrd="0" parTransId="{ABE32FAA-5D14-4468-8240-378569AB92B5}" sibTransId="{F2F2E346-0166-4F90-9F4C-681A191CAEAD}"/>
    <dgm:cxn modelId="{6A70832B-8F7D-4F49-A727-0EB8AEA1E883}" srcId="{2E2A6564-6500-47D6-AF4A-763D7FE34F0B}" destId="{792E4AC8-B298-4228-A84B-2C51DA3F78C2}" srcOrd="3" destOrd="0" parTransId="{C54DDEC0-77D8-4C9A-B99A-649EF625F49A}" sibTransId="{A470A883-FAD3-4EDC-8024-56B29E86B35D}"/>
    <dgm:cxn modelId="{053A6339-8750-4B9B-9E25-E91B364A8EFA}" type="presOf" srcId="{D4B70CC6-4E7C-4156-8C3E-C0CB6278C56F}" destId="{D5E0898F-C07D-4EA9-9803-CFD56D8DE3E4}" srcOrd="0" destOrd="2" presId="urn:microsoft.com/office/officeart/2005/8/layout/hList1"/>
    <dgm:cxn modelId="{71A40591-9DF4-493A-A551-FE09ACE837E9}" srcId="{939E4354-CB04-49B8-B5A6-DEE6C79292B3}" destId="{3CDE3605-31F0-4BC3-8908-8242591CA411}" srcOrd="2" destOrd="0" parTransId="{F9CCB294-3547-4552-915B-7D62D3F84F47}" sibTransId="{8CE05D4B-463C-46D2-96CF-31A7E3BA9712}"/>
    <dgm:cxn modelId="{D85ED237-A834-49D1-8D6D-5DF895D03B6E}" srcId="{D15EC246-3365-4DD0-A0F8-464C335ACF03}" destId="{929932E0-5C72-41C8-9901-8255F410DA74}" srcOrd="1" destOrd="0" parTransId="{C2D326FB-13CE-4D2B-975B-633B729F9945}" sibTransId="{8BC573CA-C640-4A99-9F1F-CF7EFC097CB3}"/>
    <dgm:cxn modelId="{0CE81592-5114-4F73-A842-2370B44AEDEC}" type="presOf" srcId="{929932E0-5C72-41C8-9901-8255F410DA74}" destId="{AD59DC90-046A-4942-8289-C537F34C5E78}" srcOrd="0" destOrd="1" presId="urn:microsoft.com/office/officeart/2005/8/layout/hList1"/>
    <dgm:cxn modelId="{B37038B3-F86F-4617-9570-EBC783D4DBB0}" type="presOf" srcId="{60A1095D-CCF0-4C6E-9E0A-100DBD10FC62}" destId="{7EB295EE-7F88-4E7E-A2D2-1B2E7D6BF2DD}" srcOrd="0" destOrd="3" presId="urn:microsoft.com/office/officeart/2005/8/layout/hList1"/>
    <dgm:cxn modelId="{7861FD94-0E40-45B8-BE25-DFD3DF709FB3}" srcId="{3CDE3605-31F0-4BC3-8908-8242591CA411}" destId="{F5D31F39-257F-47A4-9FF5-DACCB5EF2C15}" srcOrd="1" destOrd="0" parTransId="{A0ED2422-26C6-4FA2-8557-01C85FFDE791}" sibTransId="{87A1AC59-68E8-4B7E-A2A0-7B92FB1B4377}"/>
    <dgm:cxn modelId="{EFA363A7-7A17-4007-849C-546D31DC2634}" srcId="{D15EC246-3365-4DD0-A0F8-464C335ACF03}" destId="{598BEB72-10CF-47C7-9446-54F07C0C6802}" srcOrd="3" destOrd="0" parTransId="{BC142201-5F2D-4D6B-B5A3-2B4F53B68677}" sibTransId="{105D8BED-05AB-42F7-AE86-BFC88A921CB2}"/>
    <dgm:cxn modelId="{49D71FD5-4B3E-4E6C-8A45-57E3606DF726}" type="presOf" srcId="{61B42DB0-172A-43E5-8360-8DD99C7A33BB}" destId="{AD59DC90-046A-4942-8289-C537F34C5E78}" srcOrd="0" destOrd="2" presId="urn:microsoft.com/office/officeart/2005/8/layout/hList1"/>
    <dgm:cxn modelId="{1164FAD5-B5AB-4BB1-A712-1D743A04B818}" type="presOf" srcId="{DE0A8BCA-3A19-41E0-8797-08CF0D651C82}" destId="{D5E0898F-C07D-4EA9-9803-CFD56D8DE3E4}" srcOrd="0" destOrd="1" presId="urn:microsoft.com/office/officeart/2005/8/layout/hList1"/>
    <dgm:cxn modelId="{CCD88790-9D56-4156-8197-C28528979C1A}" srcId="{D15EC246-3365-4DD0-A0F8-464C335ACF03}" destId="{61B42DB0-172A-43E5-8360-8DD99C7A33BB}" srcOrd="2" destOrd="0" parTransId="{7B29D2BA-2561-4852-A870-2F3CCBE470CA}" sibTransId="{FB60F05C-1816-4C58-88E8-D5E46122E940}"/>
    <dgm:cxn modelId="{F23E1719-AAD1-442D-94EB-9CDF8E1EC2E6}" srcId="{3CDE3605-31F0-4BC3-8908-8242591CA411}" destId="{CE36FB0A-99FC-45EE-8EB9-A31DE17641CC}" srcOrd="0" destOrd="0" parTransId="{94015305-E14F-46D0-898B-7D77D1ED537A}" sibTransId="{F521D0E2-9E5A-465D-A40E-BFCC75EB245A}"/>
    <dgm:cxn modelId="{D37E3348-D3F0-4BA5-9BDF-27E3B7766F34}" type="presOf" srcId="{D15EC246-3365-4DD0-A0F8-464C335ACF03}" destId="{7816FD3E-71BC-4891-831F-D2F21FB6D4AB}" srcOrd="0" destOrd="0" presId="urn:microsoft.com/office/officeart/2005/8/layout/hList1"/>
    <dgm:cxn modelId="{DAC92606-D749-4B7D-B2F7-F891D256ABFC}" type="presOf" srcId="{792E4AC8-B298-4228-A84B-2C51DA3F78C2}" destId="{D5E0898F-C07D-4EA9-9803-CFD56D8DE3E4}" srcOrd="0" destOrd="3" presId="urn:microsoft.com/office/officeart/2005/8/layout/hList1"/>
    <dgm:cxn modelId="{7F70DA0E-480C-442A-9668-22D539F3A805}" srcId="{939E4354-CB04-49B8-B5A6-DEE6C79292B3}" destId="{2E2A6564-6500-47D6-AF4A-763D7FE34F0B}" srcOrd="1" destOrd="0" parTransId="{2EEA531F-654B-4273-BF06-04C60EB08F1E}" sibTransId="{A2D403B7-C61E-4B87-8C37-A475DB82BB4A}"/>
    <dgm:cxn modelId="{54FB764B-9C6E-4C85-B669-7BC33D05FE72}" type="presOf" srcId="{939E4354-CB04-49B8-B5A6-DEE6C79292B3}" destId="{3F8D6D1D-C7C7-4A6E-A58F-68AEB2D03003}" srcOrd="0" destOrd="0" presId="urn:microsoft.com/office/officeart/2005/8/layout/hList1"/>
    <dgm:cxn modelId="{3B7C59AB-1B48-4171-A655-52AB7E0FEC7B}" type="presOf" srcId="{598BEB72-10CF-47C7-9446-54F07C0C6802}" destId="{AD59DC90-046A-4942-8289-C537F34C5E78}" srcOrd="0" destOrd="3" presId="urn:microsoft.com/office/officeart/2005/8/layout/hList1"/>
    <dgm:cxn modelId="{AED6C294-B5BB-4AE7-9B75-C1C9D607CE58}" srcId="{3CDE3605-31F0-4BC3-8908-8242591CA411}" destId="{BDBA09CE-B428-4D44-9787-A647B14609BF}" srcOrd="2" destOrd="0" parTransId="{41E60A30-D2F5-4E5C-BC36-488E5A174A0C}" sibTransId="{14D5194A-A0DC-41C7-866A-369914D39130}"/>
    <dgm:cxn modelId="{9155CF1A-9923-4414-9811-CB31DB8E8FB4}" srcId="{D15EC246-3365-4DD0-A0F8-464C335ACF03}" destId="{729B6B4D-B1A2-49CA-8132-3E644AB16841}" srcOrd="0" destOrd="0" parTransId="{E9BAB92C-0D31-431B-A398-69774F540A47}" sibTransId="{DD73EA52-7A95-427A-903E-BA3F82B2883A}"/>
    <dgm:cxn modelId="{6D34A02E-7908-441D-87EA-17F75982751C}" type="presOf" srcId="{CE36FB0A-99FC-45EE-8EB9-A31DE17641CC}" destId="{7EB295EE-7F88-4E7E-A2D2-1B2E7D6BF2DD}" srcOrd="0" destOrd="0" presId="urn:microsoft.com/office/officeart/2005/8/layout/hList1"/>
    <dgm:cxn modelId="{85080728-3BDC-4AB6-8128-2AFB504BB0B6}" type="presOf" srcId="{729B6B4D-B1A2-49CA-8132-3E644AB16841}" destId="{AD59DC90-046A-4942-8289-C537F34C5E78}" srcOrd="0" destOrd="0" presId="urn:microsoft.com/office/officeart/2005/8/layout/hList1"/>
    <dgm:cxn modelId="{76CDD842-4FFE-4986-A9C3-06BDB92E5965}" type="presOf" srcId="{54177539-F097-426A-BD86-A6A28D1F0ED2}" destId="{D5E0898F-C07D-4EA9-9803-CFD56D8DE3E4}" srcOrd="0" destOrd="0" presId="urn:microsoft.com/office/officeart/2005/8/layout/hList1"/>
    <dgm:cxn modelId="{9FC93799-89D2-4EA4-8214-DBADD3348F0F}" srcId="{2E2A6564-6500-47D6-AF4A-763D7FE34F0B}" destId="{DE0A8BCA-3A19-41E0-8797-08CF0D651C82}" srcOrd="1" destOrd="0" parTransId="{701EDFB9-B411-4F66-9EA3-C935D582857C}" sibTransId="{9738A685-6969-4320-A5D6-D613E8A73A53}"/>
    <dgm:cxn modelId="{249CB0E8-9794-444F-AB80-BA2AE48D41CD}" srcId="{2E2A6564-6500-47D6-AF4A-763D7FE34F0B}" destId="{D4B70CC6-4E7C-4156-8C3E-C0CB6278C56F}" srcOrd="2" destOrd="0" parTransId="{52864F23-F74C-4A3C-AD0F-A7A35544AD4F}" sibTransId="{4E3637C6-F868-4FF9-82BC-0472A8588DB7}"/>
    <dgm:cxn modelId="{D7456C45-9792-46A0-BF89-03DA4E0DF6A3}" srcId="{939E4354-CB04-49B8-B5A6-DEE6C79292B3}" destId="{D15EC246-3365-4DD0-A0F8-464C335ACF03}" srcOrd="0" destOrd="0" parTransId="{8A0D9196-A66A-430F-BD2F-193C029D1189}" sibTransId="{86D50895-91F3-4ABA-B04F-402078D20B41}"/>
    <dgm:cxn modelId="{0D241A04-4F9D-4B2C-AA5C-EAA0DB51A151}" type="presOf" srcId="{2E2A6564-6500-47D6-AF4A-763D7FE34F0B}" destId="{78AD3AE2-E7DD-48A5-8C9B-52C3AE6DD136}" srcOrd="0" destOrd="0" presId="urn:microsoft.com/office/officeart/2005/8/layout/hList1"/>
    <dgm:cxn modelId="{B973D1F2-524B-4026-9C4D-03F22A0688C7}" srcId="{2E2A6564-6500-47D6-AF4A-763D7FE34F0B}" destId="{54177539-F097-426A-BD86-A6A28D1F0ED2}" srcOrd="0" destOrd="0" parTransId="{37572EC7-6BAF-4906-9BF5-BB2C27D4463F}" sibTransId="{E3A9E22B-F70F-489B-B404-FE675605BAFA}"/>
    <dgm:cxn modelId="{AF4FF68D-FEC4-4F9C-9912-25DD4BFD0027}" type="presParOf" srcId="{3F8D6D1D-C7C7-4A6E-A58F-68AEB2D03003}" destId="{035329B2-2DA5-419B-A402-803109725C40}" srcOrd="0" destOrd="0" presId="urn:microsoft.com/office/officeart/2005/8/layout/hList1"/>
    <dgm:cxn modelId="{4F69524F-101F-4F84-AFEE-D229CBCD9041}" type="presParOf" srcId="{035329B2-2DA5-419B-A402-803109725C40}" destId="{7816FD3E-71BC-4891-831F-D2F21FB6D4AB}" srcOrd="0" destOrd="0" presId="urn:microsoft.com/office/officeart/2005/8/layout/hList1"/>
    <dgm:cxn modelId="{1276430C-B037-4D3A-B0B1-6315E8580B0C}" type="presParOf" srcId="{035329B2-2DA5-419B-A402-803109725C40}" destId="{AD59DC90-046A-4942-8289-C537F34C5E78}" srcOrd="1" destOrd="0" presId="urn:microsoft.com/office/officeart/2005/8/layout/hList1"/>
    <dgm:cxn modelId="{24E578E1-6546-4FD2-941B-A49231A139AC}" type="presParOf" srcId="{3F8D6D1D-C7C7-4A6E-A58F-68AEB2D03003}" destId="{D949D4CB-E9B7-4F00-B215-E8FE53A8D7C1}" srcOrd="1" destOrd="0" presId="urn:microsoft.com/office/officeart/2005/8/layout/hList1"/>
    <dgm:cxn modelId="{97467545-844F-4A55-BA71-1539F681135D}" type="presParOf" srcId="{3F8D6D1D-C7C7-4A6E-A58F-68AEB2D03003}" destId="{6B034D1C-9E9F-45FE-B0B2-3D44977F9B64}" srcOrd="2" destOrd="0" presId="urn:microsoft.com/office/officeart/2005/8/layout/hList1"/>
    <dgm:cxn modelId="{CFE5D4FE-BF98-4E25-8820-AC39A46DC22C}" type="presParOf" srcId="{6B034D1C-9E9F-45FE-B0B2-3D44977F9B64}" destId="{78AD3AE2-E7DD-48A5-8C9B-52C3AE6DD136}" srcOrd="0" destOrd="0" presId="urn:microsoft.com/office/officeart/2005/8/layout/hList1"/>
    <dgm:cxn modelId="{1F5CBF10-3EF4-4D10-8678-052572053370}" type="presParOf" srcId="{6B034D1C-9E9F-45FE-B0B2-3D44977F9B64}" destId="{D5E0898F-C07D-4EA9-9803-CFD56D8DE3E4}" srcOrd="1" destOrd="0" presId="urn:microsoft.com/office/officeart/2005/8/layout/hList1"/>
    <dgm:cxn modelId="{520C926D-35E3-4541-9E76-CA68AF9F206E}" type="presParOf" srcId="{3F8D6D1D-C7C7-4A6E-A58F-68AEB2D03003}" destId="{C608CB0F-3E19-49E0-9428-371DE026927B}" srcOrd="3" destOrd="0" presId="urn:microsoft.com/office/officeart/2005/8/layout/hList1"/>
    <dgm:cxn modelId="{6F16D95F-F0F0-448F-8448-1B72622A20B1}" type="presParOf" srcId="{3F8D6D1D-C7C7-4A6E-A58F-68AEB2D03003}" destId="{FC6B2555-AAC4-4AA8-8300-924313708629}" srcOrd="4" destOrd="0" presId="urn:microsoft.com/office/officeart/2005/8/layout/hList1"/>
    <dgm:cxn modelId="{1399F758-4E90-491B-B0C7-7DCFC7BD6630}" type="presParOf" srcId="{FC6B2555-AAC4-4AA8-8300-924313708629}" destId="{E4788F3B-282D-4267-8C38-51AEEB5835BC}" srcOrd="0" destOrd="0" presId="urn:microsoft.com/office/officeart/2005/8/layout/hList1"/>
    <dgm:cxn modelId="{87E7179C-61BD-460C-899D-8CA966A6A591}" type="presParOf" srcId="{FC6B2555-AAC4-4AA8-8300-924313708629}" destId="{7EB295EE-7F88-4E7E-A2D2-1B2E7D6BF2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6FD3E-71BC-4891-831F-D2F21FB6D4AB}">
      <dsp:nvSpPr>
        <dsp:cNvPr id="0" name=""/>
        <dsp:cNvSpPr/>
      </dsp:nvSpPr>
      <dsp:spPr>
        <a:xfrm>
          <a:off x="7783" y="823788"/>
          <a:ext cx="2980444" cy="867181"/>
        </a:xfrm>
        <a:prstGeom prst="rect">
          <a:avLst/>
        </a:prstGeom>
        <a:solidFill>
          <a:schemeClr val="bg2">
            <a:lumMod val="5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b="1" kern="1200" dirty="0" smtClean="0">
              <a:latin typeface="Arial" panose="020B0604020202020204" pitchFamily="34" charset="0"/>
              <a:cs typeface="Arial" panose="020B0604020202020204" pitchFamily="34" charset="0"/>
            </a:rPr>
            <a:t>QU</a:t>
          </a:r>
          <a:endParaRPr lang="en-US" sz="4000" b="1" kern="1200" dirty="0">
            <a:latin typeface="Arial" panose="020B0604020202020204" pitchFamily="34" charset="0"/>
            <a:cs typeface="Arial" panose="020B0604020202020204" pitchFamily="34" charset="0"/>
          </a:endParaRPr>
        </a:p>
      </dsp:txBody>
      <dsp:txXfrm>
        <a:off x="7783" y="823788"/>
        <a:ext cx="2980444" cy="867181"/>
      </dsp:txXfrm>
    </dsp:sp>
    <dsp:sp modelId="{AD59DC90-046A-4942-8289-C537F34C5E78}">
      <dsp:nvSpPr>
        <dsp:cNvPr id="0" name=""/>
        <dsp:cNvSpPr/>
      </dsp:nvSpPr>
      <dsp:spPr>
        <a:xfrm>
          <a:off x="20221" y="1712832"/>
          <a:ext cx="2960623" cy="2055922"/>
        </a:xfrm>
        <a:prstGeom prst="rect">
          <a:avLst/>
        </a:prstGeom>
        <a:solidFill>
          <a:schemeClr val="bg2">
            <a:alpha val="89804"/>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YA!+</a:t>
          </a:r>
          <a:r>
            <a:rPr lang="en-US" sz="2400" kern="1200" dirty="0" err="1" smtClean="0">
              <a:latin typeface="Arial" panose="020B0604020202020204" pitchFamily="34" charset="0"/>
              <a:cs typeface="Arial" panose="020B0604020202020204" pitchFamily="34" charset="0"/>
            </a:rPr>
            <a:t>Bing+Google</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MK </a:t>
          </a:r>
          <a:r>
            <a:rPr lang="en-US" sz="2400" strike="sngStrike" kern="1200" dirty="0" smtClean="0">
              <a:latin typeface="Arial" panose="020B0604020202020204" pitchFamily="34" charset="0"/>
              <a:cs typeface="Arial" panose="020B0604020202020204" pitchFamily="34" charset="0"/>
            </a:rPr>
            <a:t>+ </a:t>
          </a:r>
          <a:r>
            <a:rPr lang="en-US" sz="2400" strike="sngStrike" kern="1200" dirty="0" err="1" smtClean="0">
              <a:latin typeface="Arial" panose="020B0604020202020204" pitchFamily="34" charset="0"/>
              <a:cs typeface="Arial" panose="020B0604020202020204" pitchFamily="34" charset="0"/>
            </a:rPr>
            <a:t>Cov</a:t>
          </a:r>
          <a:endParaRPr lang="en-US" sz="2400" strike="sngStrike"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MART L2R</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strike="sngStrike" kern="1200" dirty="0" smtClean="0">
              <a:latin typeface="Arial" panose="020B0604020202020204" pitchFamily="34" charset="0"/>
              <a:cs typeface="Arial" panose="020B0604020202020204" pitchFamily="34" charset="0"/>
            </a:rPr>
            <a:t>Summarizer</a:t>
          </a:r>
          <a:endParaRPr lang="en-US" sz="2400" strike="sngStrike" kern="1200" dirty="0">
            <a:latin typeface="Arial" panose="020B0604020202020204" pitchFamily="34" charset="0"/>
            <a:cs typeface="Arial" panose="020B0604020202020204" pitchFamily="34" charset="0"/>
          </a:endParaRPr>
        </a:p>
      </dsp:txBody>
      <dsp:txXfrm>
        <a:off x="20221" y="1712832"/>
        <a:ext cx="2960623" cy="2055922"/>
      </dsp:txXfrm>
    </dsp:sp>
    <dsp:sp modelId="{78AD3AE2-E7DD-48A5-8C9B-52C3AE6DD136}">
      <dsp:nvSpPr>
        <dsp:cNvPr id="0" name=""/>
        <dsp:cNvSpPr/>
      </dsp:nvSpPr>
      <dsp:spPr>
        <a:xfrm>
          <a:off x="3392920" y="823215"/>
          <a:ext cx="2985011" cy="867181"/>
        </a:xfrm>
        <a:prstGeom prst="rect">
          <a:avLst/>
        </a:prstGeom>
        <a:solidFill>
          <a:srgbClr val="00CC00"/>
        </a:solidFill>
        <a:ln w="25400" cap="flat" cmpd="sng" algn="ctr">
          <a:solidFill>
            <a:schemeClr val="accent4">
              <a:hueOff val="5206174"/>
              <a:satOff val="-29601"/>
              <a:lumOff val="9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b="1" kern="1200" dirty="0" smtClean="0">
              <a:latin typeface="Arial" panose="020B0604020202020204" pitchFamily="34" charset="0"/>
              <a:cs typeface="Arial" panose="020B0604020202020204" pitchFamily="34" charset="0"/>
            </a:rPr>
            <a:t>QU2</a:t>
          </a:r>
          <a:endParaRPr lang="en-US" sz="4000" b="1" kern="1200" dirty="0">
            <a:latin typeface="Arial" panose="020B0604020202020204" pitchFamily="34" charset="0"/>
            <a:cs typeface="Arial" panose="020B0604020202020204" pitchFamily="34" charset="0"/>
          </a:endParaRPr>
        </a:p>
      </dsp:txBody>
      <dsp:txXfrm>
        <a:off x="3392920" y="823215"/>
        <a:ext cx="2985011" cy="867181"/>
      </dsp:txXfrm>
    </dsp:sp>
    <dsp:sp modelId="{D5E0898F-C07D-4EA9-9803-CFD56D8DE3E4}">
      <dsp:nvSpPr>
        <dsp:cNvPr id="0" name=""/>
        <dsp:cNvSpPr/>
      </dsp:nvSpPr>
      <dsp:spPr>
        <a:xfrm>
          <a:off x="3392920" y="1690397"/>
          <a:ext cx="2985011" cy="2151393"/>
        </a:xfrm>
        <a:prstGeom prst="rect">
          <a:avLst/>
        </a:prstGeom>
        <a:solidFill>
          <a:schemeClr val="accent4">
            <a:tint val="40000"/>
            <a:alpha val="90000"/>
            <a:hueOff val="5446089"/>
            <a:satOff val="-28655"/>
            <a:lumOff val="1025"/>
            <a:alphaOff val="0"/>
          </a:schemeClr>
        </a:solidFill>
        <a:ln w="25400" cap="flat" cmpd="sng" algn="ctr">
          <a:solidFill>
            <a:schemeClr val="accent4">
              <a:tint val="40000"/>
              <a:alpha val="90000"/>
              <a:hueOff val="5446089"/>
              <a:satOff val="-28655"/>
              <a:lumOff val="10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YA!+</a:t>
          </a:r>
          <a:r>
            <a:rPr lang="en-US" sz="2400" kern="1200" dirty="0" err="1" smtClean="0">
              <a:latin typeface="Arial" panose="020B0604020202020204" pitchFamily="34" charset="0"/>
              <a:cs typeface="Arial" panose="020B0604020202020204" pitchFamily="34" charset="0"/>
            </a:rPr>
            <a:t>Bing+Google</a:t>
          </a:r>
          <a:endParaRPr lang="en-US" kern="1200" dirty="0"/>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MK + </a:t>
          </a:r>
          <a:r>
            <a:rPr lang="en-US" sz="2400" kern="1200" dirty="0" err="1" smtClean="0">
              <a:latin typeface="Arial" panose="020B0604020202020204" pitchFamily="34" charset="0"/>
              <a:cs typeface="Arial" panose="020B0604020202020204" pitchFamily="34" charset="0"/>
            </a:rPr>
            <a:t>Cov</a:t>
          </a:r>
          <a:endParaRPr lang="en-US" kern="1200" dirty="0"/>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MART L2R</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Summarizer</a:t>
          </a:r>
        </a:p>
      </dsp:txBody>
      <dsp:txXfrm>
        <a:off x="3392920" y="1690397"/>
        <a:ext cx="2985011" cy="2151393"/>
      </dsp:txXfrm>
    </dsp:sp>
    <dsp:sp modelId="{E4788F3B-282D-4267-8C38-51AEEB5835BC}">
      <dsp:nvSpPr>
        <dsp:cNvPr id="0" name=""/>
        <dsp:cNvSpPr/>
      </dsp:nvSpPr>
      <dsp:spPr>
        <a:xfrm>
          <a:off x="6780097" y="823215"/>
          <a:ext cx="2991733" cy="867181"/>
        </a:xfrm>
        <a:prstGeom prst="rect">
          <a:avLst/>
        </a:prstGeom>
        <a:solidFill>
          <a:schemeClr val="accent2">
            <a:lumMod val="75000"/>
          </a:schemeClr>
        </a:solidFill>
        <a:ln w="25400" cap="flat" cmpd="sng" algn="ctr">
          <a:solidFill>
            <a:schemeClr val="accent4">
              <a:hueOff val="10412348"/>
              <a:satOff val="-59202"/>
              <a:lumOff val="19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b="1" kern="1200" dirty="0" smtClean="0">
              <a:latin typeface="Arial" panose="020B0604020202020204" pitchFamily="34" charset="0"/>
              <a:cs typeface="Arial" panose="020B0604020202020204" pitchFamily="34" charset="0"/>
            </a:rPr>
            <a:t>QU3</a:t>
          </a:r>
          <a:endParaRPr lang="en-US" sz="4000" b="1" kern="1200" dirty="0">
            <a:latin typeface="Arial" panose="020B0604020202020204" pitchFamily="34" charset="0"/>
            <a:cs typeface="Arial" panose="020B0604020202020204" pitchFamily="34" charset="0"/>
          </a:endParaRPr>
        </a:p>
      </dsp:txBody>
      <dsp:txXfrm>
        <a:off x="6780097" y="823215"/>
        <a:ext cx="2991733" cy="867181"/>
      </dsp:txXfrm>
    </dsp:sp>
    <dsp:sp modelId="{7EB295EE-7F88-4E7E-A2D2-1B2E7D6BF2DD}">
      <dsp:nvSpPr>
        <dsp:cNvPr id="0" name=""/>
        <dsp:cNvSpPr/>
      </dsp:nvSpPr>
      <dsp:spPr>
        <a:xfrm>
          <a:off x="6780097" y="1690397"/>
          <a:ext cx="2991733" cy="2151393"/>
        </a:xfrm>
        <a:prstGeom prst="rect">
          <a:avLst/>
        </a:prstGeom>
        <a:solidFill>
          <a:schemeClr val="accent4">
            <a:tint val="40000"/>
            <a:alpha val="90000"/>
            <a:hueOff val="10892177"/>
            <a:satOff val="-57311"/>
            <a:lumOff val="2050"/>
            <a:alphaOff val="0"/>
          </a:schemeClr>
        </a:solidFill>
        <a:ln w="25400" cap="flat" cmpd="sng" algn="ctr">
          <a:solidFill>
            <a:schemeClr val="accent4">
              <a:tint val="40000"/>
              <a:alpha val="90000"/>
              <a:hueOff val="10892177"/>
              <a:satOff val="-57311"/>
              <a:lumOff val="20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YA!</a:t>
          </a:r>
          <a:r>
            <a:rPr lang="en-US" sz="2400" strike="sngStrike" kern="1200" dirty="0" smtClean="0">
              <a:latin typeface="Arial" panose="020B0604020202020204" pitchFamily="34" charset="0"/>
              <a:cs typeface="Arial" panose="020B0604020202020204" pitchFamily="34" charset="0"/>
            </a:rPr>
            <a:t>+</a:t>
          </a:r>
          <a:r>
            <a:rPr lang="en-US" sz="2400" strike="sngStrike" kern="1200" dirty="0" err="1" smtClean="0">
              <a:latin typeface="Arial" panose="020B0604020202020204" pitchFamily="34" charset="0"/>
              <a:cs typeface="Arial" panose="020B0604020202020204" pitchFamily="34" charset="0"/>
            </a:rPr>
            <a:t>Bing+Google</a:t>
          </a:r>
          <a:endParaRPr lang="en-US" sz="2400" strike="sngStrike"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MK </a:t>
          </a:r>
          <a:r>
            <a:rPr lang="en-US" sz="2400" strike="sngStrike" kern="1200" dirty="0" smtClean="0">
              <a:latin typeface="Arial" panose="020B0604020202020204" pitchFamily="34" charset="0"/>
              <a:cs typeface="Arial" panose="020B0604020202020204" pitchFamily="34" charset="0"/>
            </a:rPr>
            <a:t>+ </a:t>
          </a:r>
          <a:r>
            <a:rPr lang="en-US" sz="2400" strike="sngStrike" kern="1200" dirty="0" err="1" smtClean="0">
              <a:latin typeface="Arial" panose="020B0604020202020204" pitchFamily="34" charset="0"/>
              <a:cs typeface="Arial" panose="020B0604020202020204" pitchFamily="34" charset="0"/>
            </a:rPr>
            <a:t>Cov</a:t>
          </a:r>
          <a:endParaRPr lang="en-US" sz="2400" strike="sngStrike"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MART L2R</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strike="sngStrike" kern="1200" dirty="0" smtClean="0">
              <a:latin typeface="Arial" panose="020B0604020202020204" pitchFamily="34" charset="0"/>
              <a:cs typeface="Arial" panose="020B0604020202020204" pitchFamily="34" charset="0"/>
            </a:rPr>
            <a:t>Summarizer</a:t>
          </a:r>
          <a:endParaRPr lang="en-US" sz="2400" strike="sngStrike" kern="1200" dirty="0">
            <a:latin typeface="Arial" panose="020B0604020202020204" pitchFamily="34" charset="0"/>
            <a:cs typeface="Arial" panose="020B0604020202020204" pitchFamily="34" charset="0"/>
          </a:endParaRPr>
        </a:p>
      </dsp:txBody>
      <dsp:txXfrm>
        <a:off x="6780097" y="1690397"/>
        <a:ext cx="2991733" cy="21513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05F3A-1729-44F0-BC88-E43B978D07FC}" type="datetimeFigureOut">
              <a:rPr lang="en-US" smtClean="0"/>
              <a:t>26/11/2016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2BD68-F46D-458E-B299-C0A08F18D311}" type="slidenum">
              <a:rPr lang="en-US" smtClean="0"/>
              <a:t>‹#›</a:t>
            </a:fld>
            <a:endParaRPr lang="en-US"/>
          </a:p>
        </p:txBody>
      </p:sp>
    </p:spTree>
    <p:extLst>
      <p:ext uri="{BB962C8B-B14F-4D97-AF65-F5344CB8AC3E}">
        <p14:creationId xmlns:p14="http://schemas.microsoft.com/office/powerpoint/2010/main" val="1675521021"/>
      </p:ext>
    </p:extLst>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3" algn="l" defTabSz="914341" rtl="0" eaLnBrk="1" latinLnBrk="0" hangingPunct="1">
      <a:defRPr sz="1200" kern="1200">
        <a:solidFill>
          <a:schemeClr val="tx1"/>
        </a:solidFill>
        <a:latin typeface="+mn-lt"/>
        <a:ea typeface="+mn-ea"/>
        <a:cs typeface="+mn-cs"/>
      </a:defRPr>
    </a:lvl5pPr>
    <a:lvl6pPr marL="2285854" algn="l" defTabSz="914341" rtl="0" eaLnBrk="1" latinLnBrk="0" hangingPunct="1">
      <a:defRPr sz="1200" kern="1200">
        <a:solidFill>
          <a:schemeClr val="tx1"/>
        </a:solidFill>
        <a:latin typeface="+mn-lt"/>
        <a:ea typeface="+mn-ea"/>
        <a:cs typeface="+mn-cs"/>
      </a:defRPr>
    </a:lvl6pPr>
    <a:lvl7pPr marL="2743025" algn="l" defTabSz="914341" rtl="0" eaLnBrk="1" latinLnBrk="0" hangingPunct="1">
      <a:defRPr sz="1200" kern="1200">
        <a:solidFill>
          <a:schemeClr val="tx1"/>
        </a:solidFill>
        <a:latin typeface="+mn-lt"/>
        <a:ea typeface="+mn-ea"/>
        <a:cs typeface="+mn-cs"/>
      </a:defRPr>
    </a:lvl7pPr>
    <a:lvl8pPr marL="3200195" algn="l" defTabSz="914341" rtl="0" eaLnBrk="1" latinLnBrk="0" hangingPunct="1">
      <a:defRPr sz="1200" kern="1200">
        <a:solidFill>
          <a:schemeClr val="tx1"/>
        </a:solidFill>
        <a:latin typeface="+mn-lt"/>
        <a:ea typeface="+mn-ea"/>
        <a:cs typeface="+mn-cs"/>
      </a:defRPr>
    </a:lvl8pPr>
    <a:lvl9pPr marL="3657366"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2BD68-F46D-458E-B299-C0A08F18D311}" type="slidenum">
              <a:rPr lang="en-US" smtClean="0"/>
              <a:t>1</a:t>
            </a:fld>
            <a:endParaRPr lang="en-US"/>
          </a:p>
        </p:txBody>
      </p:sp>
    </p:spTree>
    <p:extLst>
      <p:ext uri="{BB962C8B-B14F-4D97-AF65-F5344CB8AC3E}">
        <p14:creationId xmlns:p14="http://schemas.microsoft.com/office/powerpoint/2010/main" val="277880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2" indent="0" algn="ctr">
              <a:buNone/>
              <a:defRPr>
                <a:solidFill>
                  <a:schemeClr val="tx1">
                    <a:tint val="75000"/>
                  </a:schemeClr>
                </a:solidFill>
              </a:defRPr>
            </a:lvl4pPr>
            <a:lvl5pPr marL="1828683" indent="0" algn="ctr">
              <a:buNone/>
              <a:defRPr>
                <a:solidFill>
                  <a:schemeClr val="tx1">
                    <a:tint val="75000"/>
                  </a:schemeClr>
                </a:solidFill>
              </a:defRPr>
            </a:lvl5pPr>
            <a:lvl6pPr marL="2285854" indent="0" algn="ctr">
              <a:buNone/>
              <a:defRPr>
                <a:solidFill>
                  <a:schemeClr val="tx1">
                    <a:tint val="75000"/>
                  </a:schemeClr>
                </a:solidFill>
              </a:defRPr>
            </a:lvl6pPr>
            <a:lvl7pPr marL="2743025" indent="0" algn="ctr">
              <a:buNone/>
              <a:defRPr>
                <a:solidFill>
                  <a:schemeClr val="tx1">
                    <a:tint val="75000"/>
                  </a:schemeClr>
                </a:solidFill>
              </a:defRPr>
            </a:lvl7pPr>
            <a:lvl8pPr marL="3200195" indent="0" algn="ctr">
              <a:buNone/>
              <a:defRPr>
                <a:solidFill>
                  <a:schemeClr val="tx1">
                    <a:tint val="75000"/>
                  </a:schemeClr>
                </a:solidFill>
              </a:defRPr>
            </a:lvl8pPr>
            <a:lvl9pPr marL="36573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4C578-15B0-4ED8-91BA-BADD9FC85692}" type="datetime1">
              <a:rPr lang="en-US" smtClean="0"/>
              <a:t>26/11/2016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3107330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5BE4B-137F-4C58-97D1-772CF1BEBBB2}" type="datetime1">
              <a:rPr lang="en-US" smtClean="0"/>
              <a:t>26/11/2016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226724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0"/>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50"/>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7E866-F162-4B65-8E16-8AD47C7445DE}" type="datetime1">
              <a:rPr lang="en-US" smtClean="0"/>
              <a:t>26/11/2016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4112467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173158" indent="0" algn="ctr">
              <a:buNone/>
              <a:defRPr>
                <a:solidFill>
                  <a:schemeClr val="tx1">
                    <a:tint val="75000"/>
                  </a:schemeClr>
                </a:solidFill>
              </a:defRPr>
            </a:lvl2pPr>
            <a:lvl3pPr marL="346317" indent="0" algn="ctr">
              <a:buNone/>
              <a:defRPr>
                <a:solidFill>
                  <a:schemeClr val="tx1">
                    <a:tint val="75000"/>
                  </a:schemeClr>
                </a:solidFill>
              </a:defRPr>
            </a:lvl3pPr>
            <a:lvl4pPr marL="519475" indent="0" algn="ctr">
              <a:buNone/>
              <a:defRPr>
                <a:solidFill>
                  <a:schemeClr val="tx1">
                    <a:tint val="75000"/>
                  </a:schemeClr>
                </a:solidFill>
              </a:defRPr>
            </a:lvl4pPr>
            <a:lvl5pPr marL="692634" indent="0" algn="ctr">
              <a:buNone/>
              <a:defRPr>
                <a:solidFill>
                  <a:schemeClr val="tx1">
                    <a:tint val="75000"/>
                  </a:schemeClr>
                </a:solidFill>
              </a:defRPr>
            </a:lvl5pPr>
            <a:lvl6pPr marL="865792" indent="0" algn="ctr">
              <a:buNone/>
              <a:defRPr>
                <a:solidFill>
                  <a:schemeClr val="tx1">
                    <a:tint val="75000"/>
                  </a:schemeClr>
                </a:solidFill>
              </a:defRPr>
            </a:lvl6pPr>
            <a:lvl7pPr marL="1038950" indent="0" algn="ctr">
              <a:buNone/>
              <a:defRPr>
                <a:solidFill>
                  <a:schemeClr val="tx1">
                    <a:tint val="75000"/>
                  </a:schemeClr>
                </a:solidFill>
              </a:defRPr>
            </a:lvl7pPr>
            <a:lvl8pPr marL="1212109" indent="0" algn="ctr">
              <a:buNone/>
              <a:defRPr>
                <a:solidFill>
                  <a:schemeClr val="tx1">
                    <a:tint val="75000"/>
                  </a:schemeClr>
                </a:solidFill>
              </a:defRPr>
            </a:lvl8pPr>
            <a:lvl9pPr marL="13852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A26587-DEEF-43A3-93FA-BD9D826A7071}" type="datetime1">
              <a:rPr lang="en-US" smtClean="0">
                <a:solidFill>
                  <a:prstClr val="black">
                    <a:tint val="75000"/>
                  </a:prstClr>
                </a:solidFill>
              </a:rPr>
              <a:t>26/11/2016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0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4886F-8815-44C8-AC77-DDBC0A701C02}" type="datetime1">
              <a:rPr lang="en-US" smtClean="0">
                <a:solidFill>
                  <a:prstClr val="black">
                    <a:tint val="75000"/>
                  </a:prstClr>
                </a:solidFill>
              </a:rPr>
              <a:t>26/11/2016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516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800">
                <a:solidFill>
                  <a:schemeClr val="tx1">
                    <a:tint val="75000"/>
                  </a:schemeClr>
                </a:solidFill>
              </a:defRPr>
            </a:lvl1pPr>
            <a:lvl2pPr marL="173158" indent="0">
              <a:buNone/>
              <a:defRPr sz="700">
                <a:solidFill>
                  <a:schemeClr val="tx1">
                    <a:tint val="75000"/>
                  </a:schemeClr>
                </a:solidFill>
              </a:defRPr>
            </a:lvl2pPr>
            <a:lvl3pPr marL="346317" indent="0">
              <a:buNone/>
              <a:defRPr sz="600">
                <a:solidFill>
                  <a:schemeClr val="tx1">
                    <a:tint val="75000"/>
                  </a:schemeClr>
                </a:solidFill>
              </a:defRPr>
            </a:lvl3pPr>
            <a:lvl4pPr marL="519475" indent="0">
              <a:buNone/>
              <a:defRPr sz="500">
                <a:solidFill>
                  <a:schemeClr val="tx1">
                    <a:tint val="75000"/>
                  </a:schemeClr>
                </a:solidFill>
              </a:defRPr>
            </a:lvl4pPr>
            <a:lvl5pPr marL="692634" indent="0">
              <a:buNone/>
              <a:defRPr sz="500">
                <a:solidFill>
                  <a:schemeClr val="tx1">
                    <a:tint val="75000"/>
                  </a:schemeClr>
                </a:solidFill>
              </a:defRPr>
            </a:lvl5pPr>
            <a:lvl6pPr marL="865792" indent="0">
              <a:buNone/>
              <a:defRPr sz="500">
                <a:solidFill>
                  <a:schemeClr val="tx1">
                    <a:tint val="75000"/>
                  </a:schemeClr>
                </a:solidFill>
              </a:defRPr>
            </a:lvl6pPr>
            <a:lvl7pPr marL="1038950" indent="0">
              <a:buNone/>
              <a:defRPr sz="500">
                <a:solidFill>
                  <a:schemeClr val="tx1">
                    <a:tint val="75000"/>
                  </a:schemeClr>
                </a:solidFill>
              </a:defRPr>
            </a:lvl7pPr>
            <a:lvl8pPr marL="1212109" indent="0">
              <a:buNone/>
              <a:defRPr sz="500">
                <a:solidFill>
                  <a:schemeClr val="tx1">
                    <a:tint val="75000"/>
                  </a:schemeClr>
                </a:solidFill>
              </a:defRPr>
            </a:lvl8pPr>
            <a:lvl9pPr marL="1385267" indent="0">
              <a:buNone/>
              <a:defRPr sz="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861D6-0B1C-4EA4-B726-F082C7E80DEB}" type="datetime1">
              <a:rPr lang="en-US" smtClean="0">
                <a:solidFill>
                  <a:prstClr val="black">
                    <a:tint val="75000"/>
                  </a:prstClr>
                </a:solidFill>
              </a:rPr>
              <a:t>26/11/2016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177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F20E0F-8545-4408-BE23-B2A5D4E07CC4}" type="datetime1">
              <a:rPr lang="en-US" smtClean="0">
                <a:solidFill>
                  <a:prstClr val="black">
                    <a:tint val="75000"/>
                  </a:prstClr>
                </a:solidFill>
              </a:rPr>
              <a:t>26/11/2016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076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900" b="1"/>
            </a:lvl1pPr>
            <a:lvl2pPr marL="173158" indent="0">
              <a:buNone/>
              <a:defRPr sz="800" b="1"/>
            </a:lvl2pPr>
            <a:lvl3pPr marL="346317" indent="0">
              <a:buNone/>
              <a:defRPr sz="700" b="1"/>
            </a:lvl3pPr>
            <a:lvl4pPr marL="519475" indent="0">
              <a:buNone/>
              <a:defRPr sz="600" b="1"/>
            </a:lvl4pPr>
            <a:lvl5pPr marL="692634" indent="0">
              <a:buNone/>
              <a:defRPr sz="600" b="1"/>
            </a:lvl5pPr>
            <a:lvl6pPr marL="865792" indent="0">
              <a:buNone/>
              <a:defRPr sz="600" b="1"/>
            </a:lvl6pPr>
            <a:lvl7pPr marL="1038950" indent="0">
              <a:buNone/>
              <a:defRPr sz="600" b="1"/>
            </a:lvl7pPr>
            <a:lvl8pPr marL="1212109" indent="0">
              <a:buNone/>
              <a:defRPr sz="600" b="1"/>
            </a:lvl8pPr>
            <a:lvl9pPr marL="1385267"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4" cy="639762"/>
          </a:xfrm>
        </p:spPr>
        <p:txBody>
          <a:bodyPr anchor="b"/>
          <a:lstStyle>
            <a:lvl1pPr marL="0" indent="0">
              <a:buNone/>
              <a:defRPr sz="900" b="1"/>
            </a:lvl1pPr>
            <a:lvl2pPr marL="173158" indent="0">
              <a:buNone/>
              <a:defRPr sz="800" b="1"/>
            </a:lvl2pPr>
            <a:lvl3pPr marL="346317" indent="0">
              <a:buNone/>
              <a:defRPr sz="700" b="1"/>
            </a:lvl3pPr>
            <a:lvl4pPr marL="519475" indent="0">
              <a:buNone/>
              <a:defRPr sz="600" b="1"/>
            </a:lvl4pPr>
            <a:lvl5pPr marL="692634" indent="0">
              <a:buNone/>
              <a:defRPr sz="600" b="1"/>
            </a:lvl5pPr>
            <a:lvl6pPr marL="865792" indent="0">
              <a:buNone/>
              <a:defRPr sz="600" b="1"/>
            </a:lvl6pPr>
            <a:lvl7pPr marL="1038950" indent="0">
              <a:buNone/>
              <a:defRPr sz="600" b="1"/>
            </a:lvl7pPr>
            <a:lvl8pPr marL="1212109" indent="0">
              <a:buNone/>
              <a:defRPr sz="600" b="1"/>
            </a:lvl8pPr>
            <a:lvl9pPr marL="1385267"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4" cy="3951288"/>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425A7-D607-4132-9164-A09A180DB437}" type="datetime1">
              <a:rPr lang="en-US" smtClean="0">
                <a:solidFill>
                  <a:prstClr val="black">
                    <a:tint val="75000"/>
                  </a:prstClr>
                </a:solidFill>
              </a:rPr>
              <a:t>26/11/2016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214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DE2B1-215B-471A-B8F1-F661563C30D2}" type="datetime1">
              <a:rPr lang="en-US" smtClean="0">
                <a:solidFill>
                  <a:prstClr val="black">
                    <a:tint val="75000"/>
                  </a:prstClr>
                </a:solidFill>
              </a:rPr>
              <a:t>26/11/2016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19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DAA79-E4BA-47CB-967E-024517F5C53B}" type="datetime1">
              <a:rPr lang="en-US" smtClean="0">
                <a:solidFill>
                  <a:prstClr val="black">
                    <a:tint val="75000"/>
                  </a:prstClr>
                </a:solidFill>
              </a:rPr>
              <a:t>26/11/2016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41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4766737" y="273058"/>
            <a:ext cx="6815667" cy="5853113"/>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4"/>
            <a:ext cx="4011084" cy="4691063"/>
          </a:xfrm>
        </p:spPr>
        <p:txBody>
          <a:bodyPr/>
          <a:lstStyle>
            <a:lvl1pPr marL="0" indent="0">
              <a:buNone/>
              <a:defRPr sz="500"/>
            </a:lvl1pPr>
            <a:lvl2pPr marL="173158" indent="0">
              <a:buNone/>
              <a:defRPr sz="400"/>
            </a:lvl2pPr>
            <a:lvl3pPr marL="346317" indent="0">
              <a:buNone/>
              <a:defRPr sz="400"/>
            </a:lvl3pPr>
            <a:lvl4pPr marL="519475" indent="0">
              <a:buNone/>
              <a:defRPr sz="300"/>
            </a:lvl4pPr>
            <a:lvl5pPr marL="692634" indent="0">
              <a:buNone/>
              <a:defRPr sz="300"/>
            </a:lvl5pPr>
            <a:lvl6pPr marL="865792" indent="0">
              <a:buNone/>
              <a:defRPr sz="300"/>
            </a:lvl6pPr>
            <a:lvl7pPr marL="1038950" indent="0">
              <a:buNone/>
              <a:defRPr sz="300"/>
            </a:lvl7pPr>
            <a:lvl8pPr marL="1212109" indent="0">
              <a:buNone/>
              <a:defRPr sz="300"/>
            </a:lvl8pPr>
            <a:lvl9pPr marL="1385267" indent="0">
              <a:buNone/>
              <a:defRPr sz="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EF38-D140-4996-8C0E-89F877FD8B13}" type="datetime1">
              <a:rPr lang="en-US" smtClean="0">
                <a:solidFill>
                  <a:prstClr val="black">
                    <a:tint val="75000"/>
                  </a:prstClr>
                </a:solidFill>
              </a:rPr>
              <a:t>26/11/2016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1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accent2">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74C1F-B457-47C3-BF82-DC3A3910D3D3}" type="datetime1">
              <a:rPr lang="en-US" smtClean="0"/>
              <a:t>26/11/2016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E5100-1BDD-4A41-A94D-2FC90B9FF4C4}" type="slidenum">
              <a:rPr lang="en-US" smtClean="0"/>
              <a:t>‹#›</a:t>
            </a:fld>
            <a:endParaRPr lang="en-US"/>
          </a:p>
        </p:txBody>
      </p:sp>
      <p:pic>
        <p:nvPicPr>
          <p:cNvPr id="7" name="Picture 2" descr="D:\Research\QU\Engineering Day S'13\Twitter\QU_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224" t="6501" r="7565"/>
          <a:stretch/>
        </p:blipFill>
        <p:spPr bwMode="auto">
          <a:xfrm>
            <a:off x="11054550" y="1"/>
            <a:ext cx="1137451" cy="1128961"/>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1315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1200"/>
            </a:lvl1pPr>
            <a:lvl2pPr marL="173158" indent="0">
              <a:buNone/>
              <a:defRPr sz="1100"/>
            </a:lvl2pPr>
            <a:lvl3pPr marL="346317" indent="0">
              <a:buNone/>
              <a:defRPr sz="900"/>
            </a:lvl3pPr>
            <a:lvl4pPr marL="519475" indent="0">
              <a:buNone/>
              <a:defRPr sz="800"/>
            </a:lvl4pPr>
            <a:lvl5pPr marL="692634" indent="0">
              <a:buNone/>
              <a:defRPr sz="800"/>
            </a:lvl5pPr>
            <a:lvl6pPr marL="865792" indent="0">
              <a:buNone/>
              <a:defRPr sz="800"/>
            </a:lvl6pPr>
            <a:lvl7pPr marL="1038950" indent="0">
              <a:buNone/>
              <a:defRPr sz="800"/>
            </a:lvl7pPr>
            <a:lvl8pPr marL="1212109" indent="0">
              <a:buNone/>
              <a:defRPr sz="800"/>
            </a:lvl8pPr>
            <a:lvl9pPr marL="1385267" indent="0">
              <a:buNone/>
              <a:defRPr sz="8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500"/>
            </a:lvl1pPr>
            <a:lvl2pPr marL="173158" indent="0">
              <a:buNone/>
              <a:defRPr sz="400"/>
            </a:lvl2pPr>
            <a:lvl3pPr marL="346317" indent="0">
              <a:buNone/>
              <a:defRPr sz="400"/>
            </a:lvl3pPr>
            <a:lvl4pPr marL="519475" indent="0">
              <a:buNone/>
              <a:defRPr sz="300"/>
            </a:lvl4pPr>
            <a:lvl5pPr marL="692634" indent="0">
              <a:buNone/>
              <a:defRPr sz="300"/>
            </a:lvl5pPr>
            <a:lvl6pPr marL="865792" indent="0">
              <a:buNone/>
              <a:defRPr sz="300"/>
            </a:lvl6pPr>
            <a:lvl7pPr marL="1038950" indent="0">
              <a:buNone/>
              <a:defRPr sz="300"/>
            </a:lvl7pPr>
            <a:lvl8pPr marL="1212109" indent="0">
              <a:buNone/>
              <a:defRPr sz="300"/>
            </a:lvl8pPr>
            <a:lvl9pPr marL="1385267" indent="0">
              <a:buNone/>
              <a:defRPr sz="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A2C78-97E5-4D34-AD77-F968A5BA18BB}" type="datetime1">
              <a:rPr lang="en-US" smtClean="0">
                <a:solidFill>
                  <a:prstClr val="black">
                    <a:tint val="75000"/>
                  </a:prstClr>
                </a:solidFill>
              </a:rPr>
              <a:t>26/11/2016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293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47863-15BA-4997-B17D-3AEF3658482A}" type="datetime1">
              <a:rPr lang="en-US" smtClean="0">
                <a:solidFill>
                  <a:prstClr val="black">
                    <a:tint val="75000"/>
                  </a:prstClr>
                </a:solidFill>
              </a:rPr>
              <a:t>26/11/2016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07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6"/>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3C066-E8E2-44F0-B9E3-935D152730E3}" type="datetime1">
              <a:rPr lang="en-US" smtClean="0">
                <a:solidFill>
                  <a:prstClr val="black">
                    <a:tint val="75000"/>
                  </a:prstClr>
                </a:solidFill>
              </a:rPr>
              <a:t>26/11/2016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737C5-0F91-4DD5-9716-B1E354E19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9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1" indent="0">
              <a:buNone/>
              <a:defRPr sz="1600">
                <a:solidFill>
                  <a:schemeClr val="tx1">
                    <a:tint val="75000"/>
                  </a:schemeClr>
                </a:solidFill>
              </a:defRPr>
            </a:lvl3pPr>
            <a:lvl4pPr marL="1371512" indent="0">
              <a:buNone/>
              <a:defRPr sz="1400">
                <a:solidFill>
                  <a:schemeClr val="tx1">
                    <a:tint val="75000"/>
                  </a:schemeClr>
                </a:solidFill>
              </a:defRPr>
            </a:lvl4pPr>
            <a:lvl5pPr marL="1828683" indent="0">
              <a:buNone/>
              <a:defRPr sz="1400">
                <a:solidFill>
                  <a:schemeClr val="tx1">
                    <a:tint val="75000"/>
                  </a:schemeClr>
                </a:solidFill>
              </a:defRPr>
            </a:lvl5pPr>
            <a:lvl6pPr marL="2285854" indent="0">
              <a:buNone/>
              <a:defRPr sz="1400">
                <a:solidFill>
                  <a:schemeClr val="tx1">
                    <a:tint val="75000"/>
                  </a:schemeClr>
                </a:solidFill>
              </a:defRPr>
            </a:lvl6pPr>
            <a:lvl7pPr marL="2743025" indent="0">
              <a:buNone/>
              <a:defRPr sz="1400">
                <a:solidFill>
                  <a:schemeClr val="tx1">
                    <a:tint val="75000"/>
                  </a:schemeClr>
                </a:solidFill>
              </a:defRPr>
            </a:lvl7pPr>
            <a:lvl8pPr marL="3200195" indent="0">
              <a:buNone/>
              <a:defRPr sz="1400">
                <a:solidFill>
                  <a:schemeClr val="tx1">
                    <a:tint val="75000"/>
                  </a:schemeClr>
                </a:solidFill>
              </a:defRPr>
            </a:lvl8pPr>
            <a:lvl9pPr marL="365736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84B4A-037C-43E7-AC50-9CC4A05AFE52}" type="datetime1">
              <a:rPr lang="en-US" smtClean="0"/>
              <a:t>26/11/2016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126093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7"/>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7"/>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D3355-90CC-44C9-9C85-C5C5AC2A312A}" type="datetime1">
              <a:rPr lang="en-US" smtClean="0"/>
              <a:t>26/11/2016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33180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3" indent="0">
              <a:buNone/>
              <a:defRPr sz="1600" b="1"/>
            </a:lvl5pPr>
            <a:lvl6pPr marL="2285854" indent="0">
              <a:buNone/>
              <a:defRPr sz="1600" b="1"/>
            </a:lvl6pPr>
            <a:lvl7pPr marL="2743025" indent="0">
              <a:buNone/>
              <a:defRPr sz="1600" b="1"/>
            </a:lvl7pPr>
            <a:lvl8pPr marL="3200195" indent="0">
              <a:buNone/>
              <a:defRPr sz="1600" b="1"/>
            </a:lvl8pPr>
            <a:lvl9pPr marL="36573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3" indent="0">
              <a:buNone/>
              <a:defRPr sz="1600" b="1"/>
            </a:lvl5pPr>
            <a:lvl6pPr marL="2285854" indent="0">
              <a:buNone/>
              <a:defRPr sz="1600" b="1"/>
            </a:lvl6pPr>
            <a:lvl7pPr marL="2743025" indent="0">
              <a:buNone/>
              <a:defRPr sz="1600" b="1"/>
            </a:lvl7pPr>
            <a:lvl8pPr marL="3200195" indent="0">
              <a:buNone/>
              <a:defRPr sz="1600" b="1"/>
            </a:lvl8pPr>
            <a:lvl9pPr marL="36573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73924-548F-4CF3-A57C-819AE794755E}" type="datetime1">
              <a:rPr lang="en-US" smtClean="0"/>
              <a:t>26/11/2016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150548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525A2A-9D35-4C4E-971C-5580558758CE}" type="datetime1">
              <a:rPr lang="en-US" smtClean="0"/>
              <a:t>26/11/2016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206244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DC249-8D85-4A7D-A0DD-C517C79BAA5C}" type="datetime1">
              <a:rPr lang="en-US" smtClean="0"/>
              <a:t>26/11/2016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176245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71" indent="0">
              <a:buNone/>
              <a:defRPr sz="1200"/>
            </a:lvl2pPr>
            <a:lvl3pPr marL="914341" indent="0">
              <a:buNone/>
              <a:defRPr sz="1000"/>
            </a:lvl3pPr>
            <a:lvl4pPr marL="1371512" indent="0">
              <a:buNone/>
              <a:defRPr sz="900"/>
            </a:lvl4pPr>
            <a:lvl5pPr marL="1828683" indent="0">
              <a:buNone/>
              <a:defRPr sz="900"/>
            </a:lvl5pPr>
            <a:lvl6pPr marL="2285854" indent="0">
              <a:buNone/>
              <a:defRPr sz="900"/>
            </a:lvl6pPr>
            <a:lvl7pPr marL="2743025" indent="0">
              <a:buNone/>
              <a:defRPr sz="900"/>
            </a:lvl7pPr>
            <a:lvl8pPr marL="3200195" indent="0">
              <a:buNone/>
              <a:defRPr sz="900"/>
            </a:lvl8pPr>
            <a:lvl9pPr marL="36573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A7B2B-678F-4786-BE58-9F60AFBB4A4D}" type="datetime1">
              <a:rPr lang="en-US" smtClean="0"/>
              <a:t>26/11/2016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423547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1" indent="0">
              <a:buNone/>
              <a:defRPr sz="2800"/>
            </a:lvl2pPr>
            <a:lvl3pPr marL="914341" indent="0">
              <a:buNone/>
              <a:defRPr sz="2400"/>
            </a:lvl3pPr>
            <a:lvl4pPr marL="1371512" indent="0">
              <a:buNone/>
              <a:defRPr sz="2000"/>
            </a:lvl4pPr>
            <a:lvl5pPr marL="1828683" indent="0">
              <a:buNone/>
              <a:defRPr sz="2000"/>
            </a:lvl5pPr>
            <a:lvl6pPr marL="2285854" indent="0">
              <a:buNone/>
              <a:defRPr sz="2000"/>
            </a:lvl6pPr>
            <a:lvl7pPr marL="2743025" indent="0">
              <a:buNone/>
              <a:defRPr sz="2000"/>
            </a:lvl7pPr>
            <a:lvl8pPr marL="3200195" indent="0">
              <a:buNone/>
              <a:defRPr sz="2000"/>
            </a:lvl8pPr>
            <a:lvl9pPr marL="3657366"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1" indent="0">
              <a:buNone/>
              <a:defRPr sz="1200"/>
            </a:lvl2pPr>
            <a:lvl3pPr marL="914341" indent="0">
              <a:buNone/>
              <a:defRPr sz="1000"/>
            </a:lvl3pPr>
            <a:lvl4pPr marL="1371512" indent="0">
              <a:buNone/>
              <a:defRPr sz="900"/>
            </a:lvl4pPr>
            <a:lvl5pPr marL="1828683" indent="0">
              <a:buNone/>
              <a:defRPr sz="900"/>
            </a:lvl5pPr>
            <a:lvl6pPr marL="2285854" indent="0">
              <a:buNone/>
              <a:defRPr sz="900"/>
            </a:lvl6pPr>
            <a:lvl7pPr marL="2743025" indent="0">
              <a:buNone/>
              <a:defRPr sz="900"/>
            </a:lvl7pPr>
            <a:lvl8pPr marL="3200195" indent="0">
              <a:buNone/>
              <a:defRPr sz="900"/>
            </a:lvl8pPr>
            <a:lvl9pPr marL="36573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EFB64-52A6-4193-8E80-C65A226C249C}" type="datetime1">
              <a:rPr lang="en-US" smtClean="0"/>
              <a:t>26/11/2016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E5100-1BDD-4A41-A94D-2FC90B9FF4C4}" type="slidenum">
              <a:rPr lang="en-US" smtClean="0"/>
              <a:t>‹#›</a:t>
            </a:fld>
            <a:endParaRPr lang="en-US"/>
          </a:p>
        </p:txBody>
      </p:sp>
    </p:spTree>
    <p:extLst>
      <p:ext uri="{BB962C8B-B14F-4D97-AF65-F5344CB8AC3E}">
        <p14:creationId xmlns:p14="http://schemas.microsoft.com/office/powerpoint/2010/main" val="270311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4" tIns="45717" rIns="91434"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91434" tIns="45717" rIns="91434"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2"/>
            <a:ext cx="28448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B01B2823-29F6-4801-824C-E97A92A1FBF0}" type="datetime1">
              <a:rPr lang="en-US" smtClean="0"/>
              <a:t>26/11/2016</a:t>
            </a:fld>
            <a:endParaRPr lang="en-US"/>
          </a:p>
        </p:txBody>
      </p:sp>
      <p:sp>
        <p:nvSpPr>
          <p:cNvPr id="5" name="Footer Placeholder 4"/>
          <p:cNvSpPr>
            <a:spLocks noGrp="1"/>
          </p:cNvSpPr>
          <p:nvPr>
            <p:ph type="ftr" sz="quarter" idx="3"/>
          </p:nvPr>
        </p:nvSpPr>
        <p:spPr>
          <a:xfrm>
            <a:off x="4165600" y="6356362"/>
            <a:ext cx="38608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2"/>
            <a:ext cx="28448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2DEE5100-1BDD-4A41-A94D-2FC90B9FF4C4}" type="slidenum">
              <a:rPr lang="en-US" smtClean="0"/>
              <a:t>‹#›</a:t>
            </a:fld>
            <a:endParaRPr lang="en-US"/>
          </a:p>
        </p:txBody>
      </p:sp>
    </p:spTree>
    <p:extLst>
      <p:ext uri="{BB962C8B-B14F-4D97-AF65-F5344CB8AC3E}">
        <p14:creationId xmlns:p14="http://schemas.microsoft.com/office/powerpoint/2010/main" val="31802291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914341"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3" indent="-285732" algn="l" defTabSz="91434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7" indent="-228585" algn="l" defTabSz="91434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98" indent="-228585" algn="l" defTabSz="9143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68" indent="-228585" algn="l" defTabSz="9143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39" indent="-228585" algn="l" defTabSz="9143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0" indent="-228585" algn="l" defTabSz="9143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1" indent="-228585" algn="l" defTabSz="9143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51" indent="-228585" algn="l" defTabSz="9143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5"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34632" tIns="17316" rIns="34632" bIns="173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34632" tIns="17316" rIns="34632" bIns="173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8"/>
            <a:ext cx="2844800" cy="365125"/>
          </a:xfrm>
          <a:prstGeom prst="rect">
            <a:avLst/>
          </a:prstGeom>
        </p:spPr>
        <p:txBody>
          <a:bodyPr vert="horz" lIns="34632" tIns="17316" rIns="34632" bIns="17316" rtlCol="0" anchor="ctr"/>
          <a:lstStyle>
            <a:lvl1pPr algn="l">
              <a:defRPr sz="400">
                <a:solidFill>
                  <a:schemeClr val="tx1">
                    <a:tint val="75000"/>
                  </a:schemeClr>
                </a:solidFill>
              </a:defRPr>
            </a:lvl1pPr>
          </a:lstStyle>
          <a:p>
            <a:pPr defTabSz="346317"/>
            <a:fld id="{C617057F-9DBB-4483-9ABB-8F76B0850428}" type="datetime1">
              <a:rPr lang="en-US" smtClean="0">
                <a:solidFill>
                  <a:prstClr val="black">
                    <a:tint val="75000"/>
                  </a:prstClr>
                </a:solidFill>
              </a:rPr>
              <a:t>26/11/2016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8"/>
            <a:ext cx="3860800" cy="365125"/>
          </a:xfrm>
          <a:prstGeom prst="rect">
            <a:avLst/>
          </a:prstGeom>
        </p:spPr>
        <p:txBody>
          <a:bodyPr vert="horz" lIns="34632" tIns="17316" rIns="34632" bIns="17316" rtlCol="0" anchor="ctr"/>
          <a:lstStyle>
            <a:lvl1pPr algn="ctr">
              <a:defRPr sz="400">
                <a:solidFill>
                  <a:schemeClr val="tx1">
                    <a:tint val="75000"/>
                  </a:schemeClr>
                </a:solidFill>
              </a:defRPr>
            </a:lvl1pPr>
          </a:lstStyle>
          <a:p>
            <a:pPr defTabSz="34631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34632" tIns="17316" rIns="34632" bIns="17316" rtlCol="0" anchor="ctr"/>
          <a:lstStyle>
            <a:lvl1pPr algn="r">
              <a:defRPr sz="400">
                <a:solidFill>
                  <a:schemeClr val="tx1">
                    <a:tint val="75000"/>
                  </a:schemeClr>
                </a:solidFill>
              </a:defRPr>
            </a:lvl1pPr>
          </a:lstStyle>
          <a:p>
            <a:pPr defTabSz="346317"/>
            <a:fld id="{C45737C5-0F91-4DD5-9716-B1E354E19536}" type="slidenum">
              <a:rPr lang="en-US" smtClean="0">
                <a:solidFill>
                  <a:prstClr val="black">
                    <a:tint val="75000"/>
                  </a:prstClr>
                </a:solidFill>
              </a:rPr>
              <a:pPr defTabSz="346317"/>
              <a:t>‹#›</a:t>
            </a:fld>
            <a:endParaRPr lang="en-US">
              <a:solidFill>
                <a:prstClr val="black">
                  <a:tint val="75000"/>
                </a:prstClr>
              </a:solidFill>
            </a:endParaRPr>
          </a:p>
        </p:txBody>
      </p:sp>
    </p:spTree>
    <p:extLst>
      <p:ext uri="{BB962C8B-B14F-4D97-AF65-F5344CB8AC3E}">
        <p14:creationId xmlns:p14="http://schemas.microsoft.com/office/powerpoint/2010/main" val="3670444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346317" rtl="0" eaLnBrk="1" latinLnBrk="0" hangingPunct="1">
        <a:spcBef>
          <a:spcPct val="0"/>
        </a:spcBef>
        <a:buNone/>
        <a:defRPr sz="1700" kern="1200">
          <a:solidFill>
            <a:schemeClr val="tx1"/>
          </a:solidFill>
          <a:latin typeface="+mj-lt"/>
          <a:ea typeface="+mj-ea"/>
          <a:cs typeface="+mj-cs"/>
        </a:defRPr>
      </a:lvl1pPr>
    </p:titleStyle>
    <p:bodyStyle>
      <a:lvl1pPr marL="129869" indent="-129869" algn="l" defTabSz="346317"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81383" indent="-108224" algn="l" defTabSz="346317"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432896" indent="-86579" algn="l" defTabSz="346317"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6055" indent="-86579" algn="l" defTabSz="346317" rtl="0" eaLnBrk="1" latinLnBrk="0" hangingPunct="1">
        <a:spcBef>
          <a:spcPct val="20000"/>
        </a:spcBef>
        <a:buFont typeface="Arial" pitchFamily="34" charset="0"/>
        <a:buChar char="–"/>
        <a:defRPr sz="800" kern="1200">
          <a:solidFill>
            <a:schemeClr val="tx1"/>
          </a:solidFill>
          <a:latin typeface="+mn-lt"/>
          <a:ea typeface="+mn-ea"/>
          <a:cs typeface="+mn-cs"/>
        </a:defRPr>
      </a:lvl4pPr>
      <a:lvl5pPr marL="779213" indent="-86579" algn="l" defTabSz="346317" rtl="0" eaLnBrk="1" latinLnBrk="0" hangingPunct="1">
        <a:spcBef>
          <a:spcPct val="20000"/>
        </a:spcBef>
        <a:buFont typeface="Arial" pitchFamily="34" charset="0"/>
        <a:buChar char="»"/>
        <a:defRPr sz="800" kern="1200">
          <a:solidFill>
            <a:schemeClr val="tx1"/>
          </a:solidFill>
          <a:latin typeface="+mn-lt"/>
          <a:ea typeface="+mn-ea"/>
          <a:cs typeface="+mn-cs"/>
        </a:defRPr>
      </a:lvl5pPr>
      <a:lvl6pPr marL="952371" indent="-86579" algn="l" defTabSz="346317" rtl="0" eaLnBrk="1" latinLnBrk="0" hangingPunct="1">
        <a:spcBef>
          <a:spcPct val="20000"/>
        </a:spcBef>
        <a:buFont typeface="Arial" pitchFamily="34" charset="0"/>
        <a:buChar char="•"/>
        <a:defRPr sz="800" kern="1200">
          <a:solidFill>
            <a:schemeClr val="tx1"/>
          </a:solidFill>
          <a:latin typeface="+mn-lt"/>
          <a:ea typeface="+mn-ea"/>
          <a:cs typeface="+mn-cs"/>
        </a:defRPr>
      </a:lvl6pPr>
      <a:lvl7pPr marL="1125530" indent="-86579" algn="l" defTabSz="346317" rtl="0" eaLnBrk="1" latinLnBrk="0" hangingPunct="1">
        <a:spcBef>
          <a:spcPct val="20000"/>
        </a:spcBef>
        <a:buFont typeface="Arial" pitchFamily="34" charset="0"/>
        <a:buChar char="•"/>
        <a:defRPr sz="800" kern="1200">
          <a:solidFill>
            <a:schemeClr val="tx1"/>
          </a:solidFill>
          <a:latin typeface="+mn-lt"/>
          <a:ea typeface="+mn-ea"/>
          <a:cs typeface="+mn-cs"/>
        </a:defRPr>
      </a:lvl7pPr>
      <a:lvl8pPr marL="1298688" indent="-86579" algn="l" defTabSz="346317" rtl="0" eaLnBrk="1" latinLnBrk="0" hangingPunct="1">
        <a:spcBef>
          <a:spcPct val="20000"/>
        </a:spcBef>
        <a:buFont typeface="Arial" pitchFamily="34" charset="0"/>
        <a:buChar char="•"/>
        <a:defRPr sz="800" kern="1200">
          <a:solidFill>
            <a:schemeClr val="tx1"/>
          </a:solidFill>
          <a:latin typeface="+mn-lt"/>
          <a:ea typeface="+mn-ea"/>
          <a:cs typeface="+mn-cs"/>
        </a:defRPr>
      </a:lvl8pPr>
      <a:lvl9pPr marL="1471846" indent="-86579" algn="l" defTabSz="346317" rtl="0" eaLnBrk="1" latinLnBrk="0" hangingPunct="1">
        <a:spcBef>
          <a:spcPct val="20000"/>
        </a:spcBef>
        <a:buFont typeface="Arial" pitchFamily="34" charset="0"/>
        <a:buChar char="•"/>
        <a:defRPr sz="800" kern="1200">
          <a:solidFill>
            <a:schemeClr val="tx1"/>
          </a:solidFill>
          <a:latin typeface="+mn-lt"/>
          <a:ea typeface="+mn-ea"/>
          <a:cs typeface="+mn-cs"/>
        </a:defRPr>
      </a:lvl9pPr>
    </p:bodyStyle>
    <p:otherStyle>
      <a:defPPr>
        <a:defRPr lang="en-US"/>
      </a:defPPr>
      <a:lvl1pPr marL="0" algn="l" defTabSz="346317" rtl="0" eaLnBrk="1" latinLnBrk="0" hangingPunct="1">
        <a:defRPr sz="700" kern="1200">
          <a:solidFill>
            <a:schemeClr val="tx1"/>
          </a:solidFill>
          <a:latin typeface="+mn-lt"/>
          <a:ea typeface="+mn-ea"/>
          <a:cs typeface="+mn-cs"/>
        </a:defRPr>
      </a:lvl1pPr>
      <a:lvl2pPr marL="173158" algn="l" defTabSz="346317" rtl="0" eaLnBrk="1" latinLnBrk="0" hangingPunct="1">
        <a:defRPr sz="700" kern="1200">
          <a:solidFill>
            <a:schemeClr val="tx1"/>
          </a:solidFill>
          <a:latin typeface="+mn-lt"/>
          <a:ea typeface="+mn-ea"/>
          <a:cs typeface="+mn-cs"/>
        </a:defRPr>
      </a:lvl2pPr>
      <a:lvl3pPr marL="346317" algn="l" defTabSz="346317" rtl="0" eaLnBrk="1" latinLnBrk="0" hangingPunct="1">
        <a:defRPr sz="700" kern="1200">
          <a:solidFill>
            <a:schemeClr val="tx1"/>
          </a:solidFill>
          <a:latin typeface="+mn-lt"/>
          <a:ea typeface="+mn-ea"/>
          <a:cs typeface="+mn-cs"/>
        </a:defRPr>
      </a:lvl3pPr>
      <a:lvl4pPr marL="519475" algn="l" defTabSz="346317" rtl="0" eaLnBrk="1" latinLnBrk="0" hangingPunct="1">
        <a:defRPr sz="700" kern="1200">
          <a:solidFill>
            <a:schemeClr val="tx1"/>
          </a:solidFill>
          <a:latin typeface="+mn-lt"/>
          <a:ea typeface="+mn-ea"/>
          <a:cs typeface="+mn-cs"/>
        </a:defRPr>
      </a:lvl4pPr>
      <a:lvl5pPr marL="692634" algn="l" defTabSz="346317" rtl="0" eaLnBrk="1" latinLnBrk="0" hangingPunct="1">
        <a:defRPr sz="700" kern="1200">
          <a:solidFill>
            <a:schemeClr val="tx1"/>
          </a:solidFill>
          <a:latin typeface="+mn-lt"/>
          <a:ea typeface="+mn-ea"/>
          <a:cs typeface="+mn-cs"/>
        </a:defRPr>
      </a:lvl5pPr>
      <a:lvl6pPr marL="865792" algn="l" defTabSz="346317" rtl="0" eaLnBrk="1" latinLnBrk="0" hangingPunct="1">
        <a:defRPr sz="700" kern="1200">
          <a:solidFill>
            <a:schemeClr val="tx1"/>
          </a:solidFill>
          <a:latin typeface="+mn-lt"/>
          <a:ea typeface="+mn-ea"/>
          <a:cs typeface="+mn-cs"/>
        </a:defRPr>
      </a:lvl6pPr>
      <a:lvl7pPr marL="1038950" algn="l" defTabSz="346317" rtl="0" eaLnBrk="1" latinLnBrk="0" hangingPunct="1">
        <a:defRPr sz="700" kern="1200">
          <a:solidFill>
            <a:schemeClr val="tx1"/>
          </a:solidFill>
          <a:latin typeface="+mn-lt"/>
          <a:ea typeface="+mn-ea"/>
          <a:cs typeface="+mn-cs"/>
        </a:defRPr>
      </a:lvl7pPr>
      <a:lvl8pPr marL="1212109" algn="l" defTabSz="346317" rtl="0" eaLnBrk="1" latinLnBrk="0" hangingPunct="1">
        <a:defRPr sz="700" kern="1200">
          <a:solidFill>
            <a:schemeClr val="tx1"/>
          </a:solidFill>
          <a:latin typeface="+mn-lt"/>
          <a:ea typeface="+mn-ea"/>
          <a:cs typeface="+mn-cs"/>
        </a:defRPr>
      </a:lvl8pPr>
      <a:lvl9pPr marL="1385267" algn="l" defTabSz="346317"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204" y="937010"/>
            <a:ext cx="10939863" cy="230663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800" b="1" dirty="0">
                <a:solidFill>
                  <a:schemeClr val="accent2">
                    <a:lumMod val="50000"/>
                  </a:schemeClr>
                </a:solidFill>
                <a:latin typeface="Cambria" panose="02040503050406030204" pitchFamily="18" charset="0"/>
              </a:rPr>
              <a:t>Real, Live, and Concise: </a:t>
            </a:r>
            <a:br>
              <a:rPr lang="en-US" sz="4800" b="1" dirty="0">
                <a:solidFill>
                  <a:schemeClr val="accent2">
                    <a:lumMod val="50000"/>
                  </a:schemeClr>
                </a:solidFill>
                <a:latin typeface="Cambria" panose="02040503050406030204" pitchFamily="18" charset="0"/>
              </a:rPr>
            </a:br>
            <a:r>
              <a:rPr lang="en-US" sz="4800" b="1" dirty="0">
                <a:solidFill>
                  <a:schemeClr val="accent2">
                    <a:lumMod val="50000"/>
                  </a:schemeClr>
                </a:solidFill>
                <a:latin typeface="Cambria" panose="02040503050406030204" pitchFamily="18" charset="0"/>
              </a:rPr>
              <a:t>Answering Open-Domain Questions </a:t>
            </a:r>
            <a:br>
              <a:rPr lang="en-US" sz="4800" b="1" dirty="0">
                <a:solidFill>
                  <a:schemeClr val="accent2">
                    <a:lumMod val="50000"/>
                  </a:schemeClr>
                </a:solidFill>
                <a:latin typeface="Cambria" panose="02040503050406030204" pitchFamily="18" charset="0"/>
              </a:rPr>
            </a:br>
            <a:r>
              <a:rPr lang="en-US" sz="4800" b="1" dirty="0">
                <a:solidFill>
                  <a:schemeClr val="accent2">
                    <a:lumMod val="50000"/>
                  </a:schemeClr>
                </a:solidFill>
                <a:latin typeface="Cambria" panose="02040503050406030204" pitchFamily="18" charset="0"/>
              </a:rPr>
              <a:t>with Word Embedding and Summarization</a:t>
            </a:r>
          </a:p>
        </p:txBody>
      </p:sp>
      <p:sp>
        <p:nvSpPr>
          <p:cNvPr id="3" name="Subtitle 2"/>
          <p:cNvSpPr>
            <a:spLocks noGrp="1"/>
          </p:cNvSpPr>
          <p:nvPr>
            <p:ph type="subTitle" idx="1"/>
          </p:nvPr>
        </p:nvSpPr>
        <p:spPr>
          <a:xfrm>
            <a:off x="0" y="3602044"/>
            <a:ext cx="12192000" cy="3111273"/>
          </a:xfrm>
        </p:spPr>
        <p:txBody>
          <a:bodyPr>
            <a:normAutofit fontScale="77500" lnSpcReduction="20000"/>
          </a:bodyPr>
          <a:lstStyle/>
          <a:p>
            <a:r>
              <a:rPr lang="en-US" sz="3400" b="1" dirty="0">
                <a:solidFill>
                  <a:srgbClr val="002060"/>
                </a:solidFill>
              </a:rPr>
              <a:t>Rana Malhas, Marwan Torki, Rahma Ali, </a:t>
            </a:r>
            <a:r>
              <a:rPr lang="en-US" sz="3400" b="1" u="sng" dirty="0">
                <a:solidFill>
                  <a:srgbClr val="002060"/>
                </a:solidFill>
              </a:rPr>
              <a:t>Tamer Elsayed</a:t>
            </a:r>
            <a:r>
              <a:rPr lang="en-US" sz="3400" b="1" dirty="0">
                <a:solidFill>
                  <a:srgbClr val="002060"/>
                </a:solidFill>
              </a:rPr>
              <a:t>, </a:t>
            </a:r>
            <a:r>
              <a:rPr lang="en-US" sz="3400" b="1" dirty="0" err="1">
                <a:solidFill>
                  <a:srgbClr val="002060"/>
                </a:solidFill>
              </a:rPr>
              <a:t>Evi</a:t>
            </a:r>
            <a:r>
              <a:rPr lang="en-US" sz="3400" b="1" dirty="0">
                <a:solidFill>
                  <a:srgbClr val="002060"/>
                </a:solidFill>
              </a:rPr>
              <a:t> </a:t>
            </a:r>
            <a:r>
              <a:rPr lang="en-US" sz="3400" b="1" dirty="0" err="1">
                <a:solidFill>
                  <a:srgbClr val="002060"/>
                </a:solidFill>
              </a:rPr>
              <a:t>Yulianti</a:t>
            </a:r>
            <a:r>
              <a:rPr lang="en-US" sz="3000" b="1" dirty="0"/>
              <a:t> </a:t>
            </a:r>
          </a:p>
          <a:p>
            <a:endParaRPr lang="en-US" b="1" dirty="0" smtClean="0"/>
          </a:p>
          <a:p>
            <a:endParaRPr lang="en-US" b="1" dirty="0"/>
          </a:p>
          <a:p>
            <a:endParaRPr lang="en-US" b="1" dirty="0" smtClean="0"/>
          </a:p>
          <a:p>
            <a:endParaRPr lang="en-US" b="1" dirty="0"/>
          </a:p>
          <a:p>
            <a:endParaRPr lang="en-US" b="1" dirty="0" smtClean="0"/>
          </a:p>
          <a:p>
            <a:r>
              <a:rPr lang="en-US" sz="3400" b="1" dirty="0">
                <a:solidFill>
                  <a:srgbClr val="002060"/>
                </a:solidFill>
              </a:rPr>
              <a:t>TREC-2016, </a:t>
            </a:r>
            <a:r>
              <a:rPr lang="en-US" sz="3400" b="1" dirty="0" err="1">
                <a:solidFill>
                  <a:srgbClr val="002060"/>
                </a:solidFill>
              </a:rPr>
              <a:t>LiveQA</a:t>
            </a:r>
            <a:r>
              <a:rPr lang="en-US" sz="3400" b="1" dirty="0">
                <a:solidFill>
                  <a:srgbClr val="002060"/>
                </a:solidFill>
              </a:rPr>
              <a:t> Track</a:t>
            </a:r>
          </a:p>
          <a:p>
            <a:r>
              <a:rPr lang="en-US" sz="3400" b="1">
                <a:solidFill>
                  <a:srgbClr val="002060"/>
                </a:solidFill>
              </a:rPr>
              <a:t>November </a:t>
            </a:r>
            <a:r>
              <a:rPr lang="en-US" sz="3400" b="1" smtClean="0">
                <a:solidFill>
                  <a:srgbClr val="002060"/>
                </a:solidFill>
              </a:rPr>
              <a:t>17</a:t>
            </a:r>
            <a:r>
              <a:rPr lang="en-US" sz="3400" b="1" baseline="30000" smtClean="0">
                <a:solidFill>
                  <a:srgbClr val="002060"/>
                </a:solidFill>
              </a:rPr>
              <a:t>th</a:t>
            </a:r>
            <a:r>
              <a:rPr lang="en-US" sz="3400" b="1" smtClean="0">
                <a:solidFill>
                  <a:srgbClr val="002060"/>
                </a:solidFill>
              </a:rPr>
              <a:t>, </a:t>
            </a:r>
            <a:r>
              <a:rPr lang="en-US" sz="3400" b="1" dirty="0">
                <a:solidFill>
                  <a:srgbClr val="002060"/>
                </a:solidFill>
              </a:rPr>
              <a:t>2016</a:t>
            </a:r>
          </a:p>
          <a:p>
            <a:endParaRPr lang="en-US" b="1" dirty="0"/>
          </a:p>
        </p:txBody>
      </p:sp>
      <p:pic>
        <p:nvPicPr>
          <p:cNvPr id="4" name="Picture 2" descr="D:\Research\QU\Engineering Day S'13\Twitter\QU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24" t="6501" r="7565"/>
          <a:stretch/>
        </p:blipFill>
        <p:spPr bwMode="auto">
          <a:xfrm>
            <a:off x="3558741" y="4103015"/>
            <a:ext cx="1581667" cy="156986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7615" b="28188"/>
          <a:stretch/>
        </p:blipFill>
        <p:spPr>
          <a:xfrm>
            <a:off x="6981580" y="4478524"/>
            <a:ext cx="1852751" cy="818844"/>
          </a:xfrm>
          <a:prstGeom prst="rect">
            <a:avLst/>
          </a:prstGeom>
          <a:ln>
            <a:solidFill>
              <a:schemeClr val="tx1"/>
            </a:solidFill>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fld id="{2DEE5100-1BDD-4A41-A94D-2FC90B9FF4C4}" type="slidenum">
              <a:rPr lang="en-US" smtClean="0"/>
              <a:t>1</a:t>
            </a:fld>
            <a:endParaRPr lang="en-US"/>
          </a:p>
        </p:txBody>
      </p:sp>
    </p:spTree>
    <p:extLst>
      <p:ext uri="{BB962C8B-B14F-4D97-AF65-F5344CB8AC3E}">
        <p14:creationId xmlns:p14="http://schemas.microsoft.com/office/powerpoint/2010/main" val="3904748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Pre-TREC </a:t>
            </a:r>
            <a:r>
              <a:rPr lang="en-US" b="1" u="sng" dirty="0" smtClean="0"/>
              <a:t>L2R</a:t>
            </a:r>
            <a:r>
              <a:rPr lang="en-US" dirty="0" smtClean="0"/>
              <a:t> Experiments</a:t>
            </a:r>
            <a:endParaRPr lang="en-US" dirty="0"/>
          </a:p>
        </p:txBody>
      </p:sp>
      <p:sp>
        <p:nvSpPr>
          <p:cNvPr id="3" name="Content Placeholder 2"/>
          <p:cNvSpPr>
            <a:spLocks noGrp="1"/>
          </p:cNvSpPr>
          <p:nvPr>
            <p:ph idx="1"/>
          </p:nvPr>
        </p:nvSpPr>
        <p:spPr>
          <a:xfrm>
            <a:off x="609600" y="4411362"/>
            <a:ext cx="10972800" cy="1714807"/>
          </a:xfrm>
        </p:spPr>
        <p:txBody>
          <a:bodyPr>
            <a:normAutofit fontScale="92500"/>
          </a:bodyPr>
          <a:lstStyle/>
          <a:p>
            <a:r>
              <a:rPr lang="en-US" dirty="0" smtClean="0"/>
              <a:t>Model trained over MK features only outperformed other models!</a:t>
            </a:r>
          </a:p>
          <a:p>
            <a:r>
              <a:rPr lang="en-US" dirty="0" smtClean="0"/>
              <a:t>High dimensionality in covariance word embedding features didn’t contribute much given increasing space and time complexities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68496277"/>
              </p:ext>
            </p:extLst>
          </p:nvPr>
        </p:nvGraphicFramePr>
        <p:xfrm>
          <a:off x="1288377" y="1632196"/>
          <a:ext cx="9574434" cy="2366141"/>
        </p:xfrm>
        <a:graphic>
          <a:graphicData uri="http://schemas.openxmlformats.org/drawingml/2006/table">
            <a:tbl>
              <a:tblPr>
                <a:tableStyleId>{616DA210-FB5B-4158-B5E0-FEB733F419BA}</a:tableStyleId>
              </a:tblPr>
              <a:tblGrid>
                <a:gridCol w="2641072">
                  <a:extLst>
                    <a:ext uri="{9D8B030D-6E8A-4147-A177-3AD203B41FA5}">
                      <a16:colId xmlns="" xmlns:a16="http://schemas.microsoft.com/office/drawing/2014/main" val="2599607880"/>
                    </a:ext>
                  </a:extLst>
                </a:gridCol>
                <a:gridCol w="3376487">
                  <a:extLst>
                    <a:ext uri="{9D8B030D-6E8A-4147-A177-3AD203B41FA5}">
                      <a16:colId xmlns="" xmlns:a16="http://schemas.microsoft.com/office/drawing/2014/main" val="737038868"/>
                    </a:ext>
                  </a:extLst>
                </a:gridCol>
                <a:gridCol w="3556875">
                  <a:extLst>
                    <a:ext uri="{9D8B030D-6E8A-4147-A177-3AD203B41FA5}">
                      <a16:colId xmlns="" xmlns:a16="http://schemas.microsoft.com/office/drawing/2014/main" val="3109906271"/>
                    </a:ext>
                  </a:extLst>
                </a:gridCol>
              </a:tblGrid>
              <a:tr h="544894">
                <a:tc>
                  <a:txBody>
                    <a:bodyPr/>
                    <a:lstStyle/>
                    <a:p>
                      <a:pPr algn="ctr" fontAlgn="b"/>
                      <a:r>
                        <a:rPr lang="en-US" sz="2400" u="none" strike="noStrike" dirty="0">
                          <a:effectLst/>
                        </a:rPr>
                        <a:t>Feature Set </a:t>
                      </a:r>
                      <a:endParaRPr lang="en-US" sz="2400" b="1"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algn="ctr" fontAlgn="b"/>
                      <a:r>
                        <a:rPr lang="en-US" sz="2400" u="none" strike="noStrike" dirty="0">
                          <a:effectLst/>
                        </a:rPr>
                        <a:t>Features</a:t>
                      </a:r>
                      <a:endParaRPr lang="en-US" sz="2400" b="1"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algn="ctr" fontAlgn="b"/>
                      <a:r>
                        <a:rPr lang="en-US" sz="2400" u="none" strike="noStrike" dirty="0">
                          <a:effectLst/>
                        </a:rPr>
                        <a:t>MAP with 5-Fold CV</a:t>
                      </a:r>
                      <a:endParaRPr lang="en-US" sz="2400" b="1" i="0" u="none" strike="noStrike" dirty="0">
                        <a:solidFill>
                          <a:srgbClr val="000000"/>
                        </a:solidFill>
                        <a:effectLst/>
                        <a:latin typeface="+mj-lt"/>
                        <a:cs typeface="Arial" panose="020B0604020202020204" pitchFamily="34" charset="0"/>
                      </a:endParaRPr>
                    </a:p>
                  </a:txBody>
                  <a:tcPr marL="9525" marR="9525" marT="9525" marB="0" anchor="ctr"/>
                </a:tc>
                <a:extLst>
                  <a:ext uri="{0D108BD9-81ED-4DB2-BD59-A6C34878D82A}">
                    <a16:rowId xmlns="" xmlns:a16="http://schemas.microsoft.com/office/drawing/2014/main" val="1520363435"/>
                  </a:ext>
                </a:extLst>
              </a:tr>
              <a:tr h="464457">
                <a:tc>
                  <a:txBody>
                    <a:bodyPr/>
                    <a:lstStyle/>
                    <a:p>
                      <a:pPr algn="ctr" fontAlgn="ctr"/>
                      <a:r>
                        <a:rPr lang="en-US" sz="2400" u="none" strike="noStrike" dirty="0">
                          <a:effectLst/>
                        </a:rPr>
                        <a:t>MK</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algn="ctr" fontAlgn="b"/>
                      <a:r>
                        <a:rPr lang="en-US" sz="2400" u="none" strike="noStrike" dirty="0" smtClean="0">
                          <a:effectLst/>
                        </a:rPr>
                        <a:t>4 features</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algn="ctr" fontAlgn="ctr"/>
                      <a:r>
                        <a:rPr lang="en-US" sz="2400" u="none" strike="noStrike" dirty="0">
                          <a:effectLst/>
                        </a:rPr>
                        <a:t>0.4705</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extLst>
                  <a:ext uri="{0D108BD9-81ED-4DB2-BD59-A6C34878D82A}">
                    <a16:rowId xmlns="" xmlns:a16="http://schemas.microsoft.com/office/drawing/2014/main" val="2188455466"/>
                  </a:ext>
                </a:extLst>
              </a:tr>
              <a:tr h="641391">
                <a:tc rowSpan="2">
                  <a:txBody>
                    <a:bodyPr/>
                    <a:lstStyle/>
                    <a:p>
                      <a:pPr algn="ctr" fontAlgn="ctr"/>
                      <a:r>
                        <a:rPr lang="en-US" sz="2400" u="none" strike="noStrike" dirty="0">
                          <a:effectLst/>
                        </a:rPr>
                        <a:t>MK</a:t>
                      </a:r>
                      <a:r>
                        <a:rPr lang="en-US" sz="2400" u="none" strike="noStrike" baseline="0" dirty="0">
                          <a:effectLst/>
                        </a:rPr>
                        <a:t> </a:t>
                      </a:r>
                      <a:r>
                        <a:rPr lang="en-US" sz="2400" u="none" strike="noStrike" baseline="0" dirty="0" smtClean="0">
                          <a:effectLst/>
                        </a:rPr>
                        <a:t>+ </a:t>
                      </a:r>
                      <a:r>
                        <a:rPr lang="en-US" sz="2400" u="none" strike="noStrike" baseline="0" dirty="0" err="1" smtClean="0">
                          <a:effectLst/>
                        </a:rPr>
                        <a:t>Cov</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algn="ctr" fontAlgn="b"/>
                      <a:r>
                        <a:rPr lang="en-US" sz="2400" u="none" strike="noStrike" dirty="0">
                          <a:effectLst/>
                        </a:rPr>
                        <a:t>MK + </a:t>
                      </a:r>
                      <a:r>
                        <a:rPr lang="en-US" sz="2400" u="none" strike="noStrike" dirty="0" smtClean="0">
                          <a:effectLst/>
                        </a:rPr>
                        <a:t>Cov-50D</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algn="ctr" fontAlgn="b"/>
                      <a:r>
                        <a:rPr lang="en-US" sz="2400" u="none" strike="noStrike" dirty="0" smtClean="0">
                          <a:effectLst/>
                        </a:rPr>
                        <a:t>0.3180</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extLst>
                  <a:ext uri="{0D108BD9-81ED-4DB2-BD59-A6C34878D82A}">
                    <a16:rowId xmlns="" xmlns:a16="http://schemas.microsoft.com/office/drawing/2014/main" val="3419602911"/>
                  </a:ext>
                </a:extLst>
              </a:tr>
              <a:tr h="715399">
                <a:tc vMerge="1">
                  <a:txBody>
                    <a:bodyPr/>
                    <a:lstStyle/>
                    <a:p>
                      <a:endParaRPr lang="en-US"/>
                    </a:p>
                  </a:txBody>
                  <a:tcPr/>
                </a:tc>
                <a:tc>
                  <a:txBody>
                    <a:bodyPr/>
                    <a:lstStyle/>
                    <a:p>
                      <a:pPr algn="ctr" fontAlgn="b"/>
                      <a:r>
                        <a:rPr lang="en-US" sz="2400" u="none" strike="noStrike" dirty="0">
                          <a:effectLst/>
                        </a:rPr>
                        <a:t>MK + </a:t>
                      </a:r>
                      <a:r>
                        <a:rPr lang="en-US" sz="2400" u="none" strike="noStrike" dirty="0" smtClean="0">
                          <a:effectLst/>
                        </a:rPr>
                        <a:t>Cov-100D</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algn="ctr" fontAlgn="b"/>
                      <a:r>
                        <a:rPr lang="en-US" sz="2400" u="none" strike="noStrike" dirty="0" smtClean="0">
                          <a:effectLst/>
                        </a:rPr>
                        <a:t>0.3260</a:t>
                      </a:r>
                      <a:endParaRPr lang="en-US" sz="2400" b="0" i="0" u="none" strike="noStrike" dirty="0">
                        <a:solidFill>
                          <a:srgbClr val="000000"/>
                        </a:solidFill>
                        <a:effectLst/>
                        <a:latin typeface="+mj-lt"/>
                        <a:cs typeface="Arial" panose="020B0604020202020204" pitchFamily="34" charset="0"/>
                      </a:endParaRPr>
                    </a:p>
                  </a:txBody>
                  <a:tcPr marL="9525" marR="9525" marT="9525" marB="0" anchor="ctr"/>
                </a:tc>
                <a:extLst>
                  <a:ext uri="{0D108BD9-81ED-4DB2-BD59-A6C34878D82A}">
                    <a16:rowId xmlns="" xmlns:a16="http://schemas.microsoft.com/office/drawing/2014/main" val="3211935785"/>
                  </a:ext>
                </a:extLst>
              </a:tr>
            </a:tbl>
          </a:graphicData>
        </a:graphic>
      </p:graphicFrame>
      <p:sp>
        <p:nvSpPr>
          <p:cNvPr id="5" name="Slide Number Placeholder 4"/>
          <p:cNvSpPr>
            <a:spLocks noGrp="1"/>
          </p:cNvSpPr>
          <p:nvPr>
            <p:ph type="sldNum" sz="quarter" idx="12"/>
          </p:nvPr>
        </p:nvSpPr>
        <p:spPr/>
        <p:txBody>
          <a:bodyPr/>
          <a:lstStyle/>
          <a:p>
            <a:fld id="{2DEE5100-1BDD-4A41-A94D-2FC90B9FF4C4}" type="slidenum">
              <a:rPr lang="en-US" smtClean="0"/>
              <a:t>10</a:t>
            </a:fld>
            <a:endParaRPr lang="en-US"/>
          </a:p>
        </p:txBody>
      </p:sp>
    </p:spTree>
    <p:extLst>
      <p:ext uri="{BB962C8B-B14F-4D97-AF65-F5344CB8AC3E}">
        <p14:creationId xmlns:p14="http://schemas.microsoft.com/office/powerpoint/2010/main" val="118672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Submitted Runs</a:t>
            </a:r>
            <a:endParaRPr lang="en-US" dirty="0"/>
          </a:p>
        </p:txBody>
      </p:sp>
      <p:graphicFrame>
        <p:nvGraphicFramePr>
          <p:cNvPr id="7" name="Diagram 6"/>
          <p:cNvGraphicFramePr/>
          <p:nvPr>
            <p:extLst>
              <p:ext uri="{D42A27DB-BD31-4B8C-83A1-F6EECF244321}">
                <p14:modId xmlns:p14="http://schemas.microsoft.com/office/powerpoint/2010/main" val="1596146883"/>
              </p:ext>
            </p:extLst>
          </p:nvPr>
        </p:nvGraphicFramePr>
        <p:xfrm>
          <a:off x="1363653" y="1783200"/>
          <a:ext cx="9782142" cy="4665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532236" y="2079013"/>
            <a:ext cx="2302478" cy="646979"/>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sz="3200" b="1" dirty="0">
                <a:latin typeface="+mj-lt"/>
                <a:cs typeface="Arial" panose="020B0604020202020204" pitchFamily="34" charset="0"/>
              </a:rPr>
              <a:t>Sources Only</a:t>
            </a:r>
          </a:p>
        </p:txBody>
      </p:sp>
      <p:sp>
        <p:nvSpPr>
          <p:cNvPr id="10" name="TextBox 9"/>
          <p:cNvSpPr txBox="1"/>
          <p:nvPr/>
        </p:nvSpPr>
        <p:spPr>
          <a:xfrm>
            <a:off x="4996247" y="2079013"/>
            <a:ext cx="2302478" cy="646979"/>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sz="3200" b="1" dirty="0">
                <a:latin typeface="+mj-lt"/>
                <a:cs typeface="Arial" panose="020B0604020202020204" pitchFamily="34" charset="0"/>
              </a:rPr>
              <a:t>Every Thing</a:t>
            </a:r>
          </a:p>
        </p:txBody>
      </p:sp>
      <p:sp>
        <p:nvSpPr>
          <p:cNvPr id="11" name="TextBox 10"/>
          <p:cNvSpPr txBox="1"/>
          <p:nvPr/>
        </p:nvSpPr>
        <p:spPr>
          <a:xfrm>
            <a:off x="8336690" y="2079013"/>
            <a:ext cx="2302478" cy="646979"/>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sz="3200" b="1" dirty="0">
                <a:latin typeface="+mj-lt"/>
                <a:cs typeface="Arial" panose="020B0604020202020204" pitchFamily="34" charset="0"/>
              </a:rPr>
              <a:t>Simple</a:t>
            </a:r>
          </a:p>
        </p:txBody>
      </p:sp>
      <p:sp>
        <p:nvSpPr>
          <p:cNvPr id="12" name="Slide Number Placeholder 11"/>
          <p:cNvSpPr>
            <a:spLocks noGrp="1"/>
          </p:cNvSpPr>
          <p:nvPr>
            <p:ph type="sldNum" sz="quarter" idx="12"/>
          </p:nvPr>
        </p:nvSpPr>
        <p:spPr/>
        <p:txBody>
          <a:bodyPr/>
          <a:lstStyle/>
          <a:p>
            <a:fld id="{2DEE5100-1BDD-4A41-A94D-2FC90B9FF4C4}" type="slidenum">
              <a:rPr lang="en-US" smtClean="0"/>
              <a:t>11</a:t>
            </a:fld>
            <a:endParaRPr lang="en-US"/>
          </a:p>
        </p:txBody>
      </p:sp>
    </p:spTree>
    <p:extLst>
      <p:ext uri="{BB962C8B-B14F-4D97-AF65-F5344CB8AC3E}">
        <p14:creationId xmlns:p14="http://schemas.microsoft.com/office/powerpoint/2010/main" val="18666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816FD3E-71BC-4891-831F-D2F21FB6D4A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AD59DC90-046A-4942-8289-C537F34C5E7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graphicEl>
                                              <a:dgm id="{78AD3AE2-E7DD-48A5-8C9B-52C3AE6DD136}"/>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graphicEl>
                                              <a:dgm id="{D5E0898F-C07D-4EA9-9803-CFD56D8DE3E4}"/>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E4788F3B-282D-4267-8C38-51AEEB5835B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7EB295EE-7F88-4E7E-A2D2-1B2E7D6BF2D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55829301"/>
              </p:ext>
            </p:extLst>
          </p:nvPr>
        </p:nvGraphicFramePr>
        <p:xfrm>
          <a:off x="1610019" y="1588188"/>
          <a:ext cx="4237241" cy="4175763"/>
        </p:xfrm>
        <a:graphic>
          <a:graphicData uri="http://schemas.openxmlformats.org/drawingml/2006/table">
            <a:tbl>
              <a:tblPr>
                <a:tableStyleId>{2D5ABB26-0587-4C30-8999-92F81FD0307C}</a:tableStyleId>
              </a:tblPr>
              <a:tblGrid>
                <a:gridCol w="2907260">
                  <a:extLst>
                    <a:ext uri="{9D8B030D-6E8A-4147-A177-3AD203B41FA5}">
                      <a16:colId xmlns="" xmlns:a16="http://schemas.microsoft.com/office/drawing/2014/main" val="3417881285"/>
                    </a:ext>
                  </a:extLst>
                </a:gridCol>
                <a:gridCol w="1329981">
                  <a:extLst>
                    <a:ext uri="{9D8B030D-6E8A-4147-A177-3AD203B41FA5}">
                      <a16:colId xmlns="" xmlns:a16="http://schemas.microsoft.com/office/drawing/2014/main" val="226077206"/>
                    </a:ext>
                  </a:extLst>
                </a:gridCol>
              </a:tblGrid>
              <a:tr h="621030">
                <a:tc>
                  <a:txBody>
                    <a:bodyPr/>
                    <a:lstStyle/>
                    <a:p>
                      <a:pPr algn="ctr" fontAlgn="b"/>
                      <a:r>
                        <a:rPr lang="en-US" sz="2000" b="1" u="none" strike="noStrike" dirty="0">
                          <a:effectLst/>
                          <a:latin typeface="Arial" panose="020B0604020202020204" pitchFamily="34" charset="0"/>
                          <a:cs typeface="Arial" panose="020B0604020202020204" pitchFamily="34" charset="0"/>
                        </a:rPr>
                        <a:t>Evaluation Measure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fontAlgn="b"/>
                      <a:r>
                        <a:rPr lang="en-US" sz="2000" b="1" u="none" strike="noStrike" dirty="0" smtClean="0">
                          <a:solidFill>
                            <a:schemeClr val="bg1"/>
                          </a:solidFill>
                          <a:effectLst/>
                          <a:latin typeface="Arial" panose="020B0604020202020204" pitchFamily="34" charset="0"/>
                          <a:cs typeface="Arial" panose="020B0604020202020204" pitchFamily="34" charset="0"/>
                        </a:rPr>
                        <a:t>Sources Only</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lumMod val="50000"/>
                      </a:schemeClr>
                    </a:solidFill>
                  </a:tcPr>
                </a:tc>
                <a:extLst>
                  <a:ext uri="{0D108BD9-81ED-4DB2-BD59-A6C34878D82A}">
                    <a16:rowId xmlns="" xmlns:a16="http://schemas.microsoft.com/office/drawing/2014/main" val="1938537746"/>
                  </a:ext>
                </a:extLst>
              </a:tr>
              <a:tr h="436935">
                <a:tc>
                  <a:txBody>
                    <a:bodyPr/>
                    <a:lstStyle/>
                    <a:p>
                      <a:pPr algn="ctr" fontAlgn="ctr"/>
                      <a:r>
                        <a:rPr lang="en-US" sz="2000" u="none" strike="noStrike" dirty="0" err="1" smtClean="0">
                          <a:effectLst/>
                          <a:latin typeface="Arial" panose="020B0604020202020204" pitchFamily="34" charset="0"/>
                          <a:cs typeface="Arial" panose="020B0604020202020204" pitchFamily="34" charset="0"/>
                        </a:rPr>
                        <a:t>AvgScore</a:t>
                      </a:r>
                      <a:r>
                        <a:rPr lang="en-US" sz="2000" u="none" strike="noStrike" dirty="0" smtClean="0">
                          <a:effectLst/>
                          <a:latin typeface="Arial" panose="020B0604020202020204" pitchFamily="34" charset="0"/>
                          <a:cs typeface="Arial" panose="020B0604020202020204" pitchFamily="34" charset="0"/>
                        </a:rPr>
                        <a:t> (0-3</a:t>
                      </a:r>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0.7842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3655596682"/>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succ@2+</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0.4236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2887626051"/>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succ@3+</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0.2532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309711412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succ@4+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0.1074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2651894769"/>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0.4419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69269126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0.2641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658782113"/>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0.1120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161053117"/>
                  </a:ext>
                </a:extLst>
              </a:tr>
              <a:tr h="621030">
                <a:tc>
                  <a:txBody>
                    <a:bodyPr/>
                    <a:lstStyle/>
                    <a:p>
                      <a:pPr algn="ctr" fontAlgn="ctr"/>
                      <a:r>
                        <a:rPr lang="en-US" sz="2000" b="0" u="none" strike="noStrike" dirty="0">
                          <a:effectLst/>
                          <a:latin typeface="Arial" panose="020B0604020202020204" pitchFamily="34" charset="0"/>
                          <a:cs typeface="Arial" panose="020B0604020202020204" pitchFamily="34" charset="0"/>
                        </a:rPr>
                        <a:t>Questions Answered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973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extLst>
                  <a:ext uri="{0D108BD9-81ED-4DB2-BD59-A6C34878D82A}">
                    <a16:rowId xmlns="" xmlns:a16="http://schemas.microsoft.com/office/drawing/2014/main" val="1815840364"/>
                  </a:ext>
                </a:extLst>
              </a:tr>
            </a:tbl>
          </a:graphicData>
        </a:graphic>
      </p:graphicFrame>
      <p:sp>
        <p:nvSpPr>
          <p:cNvPr id="5" name="Slide Number Placeholder 4"/>
          <p:cNvSpPr>
            <a:spLocks noGrp="1"/>
          </p:cNvSpPr>
          <p:nvPr>
            <p:ph type="sldNum" sz="quarter" idx="12"/>
          </p:nvPr>
        </p:nvSpPr>
        <p:spPr/>
        <p:txBody>
          <a:bodyPr/>
          <a:lstStyle/>
          <a:p>
            <a:fld id="{2DEE5100-1BDD-4A41-A94D-2FC90B9FF4C4}" type="slidenum">
              <a:rPr lang="en-US" smtClean="0"/>
              <a:t>12</a:t>
            </a:fld>
            <a:endParaRPr lang="en-US"/>
          </a:p>
        </p:txBody>
      </p:sp>
    </p:spTree>
    <p:extLst>
      <p:ext uri="{BB962C8B-B14F-4D97-AF65-F5344CB8AC3E}">
        <p14:creationId xmlns:p14="http://schemas.microsoft.com/office/powerpoint/2010/main" val="549911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6516643"/>
              </p:ext>
            </p:extLst>
          </p:nvPr>
        </p:nvGraphicFramePr>
        <p:xfrm>
          <a:off x="1610018" y="1588188"/>
          <a:ext cx="5574432" cy="4175763"/>
        </p:xfrm>
        <a:graphic>
          <a:graphicData uri="http://schemas.openxmlformats.org/drawingml/2006/table">
            <a:tbl>
              <a:tblPr>
                <a:tableStyleId>{2D5ABB26-0587-4C30-8999-92F81FD0307C}</a:tableStyleId>
              </a:tblPr>
              <a:tblGrid>
                <a:gridCol w="2907260">
                  <a:extLst>
                    <a:ext uri="{9D8B030D-6E8A-4147-A177-3AD203B41FA5}">
                      <a16:colId xmlns="" xmlns:a16="http://schemas.microsoft.com/office/drawing/2014/main" val="3417881285"/>
                    </a:ext>
                  </a:extLst>
                </a:gridCol>
                <a:gridCol w="1329981">
                  <a:extLst>
                    <a:ext uri="{9D8B030D-6E8A-4147-A177-3AD203B41FA5}">
                      <a16:colId xmlns="" xmlns:a16="http://schemas.microsoft.com/office/drawing/2014/main" val="226077206"/>
                    </a:ext>
                  </a:extLst>
                </a:gridCol>
                <a:gridCol w="1337191">
                  <a:extLst>
                    <a:ext uri="{9D8B030D-6E8A-4147-A177-3AD203B41FA5}">
                      <a16:colId xmlns="" xmlns:a16="http://schemas.microsoft.com/office/drawing/2014/main" val="4034324315"/>
                    </a:ext>
                  </a:extLst>
                </a:gridCol>
              </a:tblGrid>
              <a:tr h="621030">
                <a:tc>
                  <a:txBody>
                    <a:bodyPr/>
                    <a:lstStyle/>
                    <a:p>
                      <a:pPr algn="ctr" fontAlgn="b"/>
                      <a:r>
                        <a:rPr lang="en-US" sz="2000" b="1" u="none" strike="noStrike" dirty="0">
                          <a:effectLst/>
                          <a:latin typeface="Arial" panose="020B0604020202020204" pitchFamily="34" charset="0"/>
                          <a:cs typeface="Arial" panose="020B0604020202020204" pitchFamily="34" charset="0"/>
                        </a:rPr>
                        <a:t>Evaluation Measure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chemeClr val="bg1"/>
                          </a:solidFill>
                          <a:effectLst/>
                          <a:latin typeface="Arial" panose="020B0604020202020204" pitchFamily="34" charset="0"/>
                          <a:cs typeface="Arial" panose="020B0604020202020204" pitchFamily="34" charset="0"/>
                        </a:rPr>
                        <a:t>Sources Only</a:t>
                      </a:r>
                      <a:endParaRPr lang="en-US" sz="2000" b="1" i="0" u="none" strike="noStrike" dirty="0" smtClean="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lumMod val="50000"/>
                      </a:schemeClr>
                    </a:solidFill>
                  </a:tcPr>
                </a:tc>
                <a:tc>
                  <a:txBody>
                    <a:bodyPr/>
                    <a:lstStyle/>
                    <a:p>
                      <a:pPr algn="ctr" fontAlgn="b"/>
                      <a:r>
                        <a:rPr lang="en-US" sz="2000" b="1" u="none" strike="noStrike" dirty="0" smtClean="0">
                          <a:solidFill>
                            <a:schemeClr val="bg1"/>
                          </a:solidFill>
                          <a:effectLst/>
                          <a:latin typeface="Arial" panose="020B0604020202020204" pitchFamily="34" charset="0"/>
                          <a:cs typeface="Arial" panose="020B0604020202020204" pitchFamily="34" charset="0"/>
                        </a:rPr>
                        <a:t>Every Thing</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00CC00"/>
                    </a:solidFill>
                  </a:tcPr>
                </a:tc>
                <a:extLst>
                  <a:ext uri="{0D108BD9-81ED-4DB2-BD59-A6C34878D82A}">
                    <a16:rowId xmlns="" xmlns:a16="http://schemas.microsoft.com/office/drawing/2014/main" val="1938537746"/>
                  </a:ext>
                </a:extLst>
              </a:tr>
              <a:tr h="436935">
                <a:tc>
                  <a:txBody>
                    <a:bodyPr/>
                    <a:lstStyle/>
                    <a:p>
                      <a:pPr algn="ctr" fontAlgn="ctr"/>
                      <a:r>
                        <a:rPr lang="en-US" sz="2000" u="none" strike="noStrike" dirty="0" err="1" smtClean="0">
                          <a:effectLst/>
                          <a:latin typeface="Arial" panose="020B0604020202020204" pitchFamily="34" charset="0"/>
                          <a:cs typeface="Arial" panose="020B0604020202020204" pitchFamily="34" charset="0"/>
                        </a:rPr>
                        <a:t>AvgScore</a:t>
                      </a:r>
                      <a:r>
                        <a:rPr lang="en-US" sz="2000" u="none" strike="noStrike" dirty="0" smtClean="0">
                          <a:effectLst/>
                          <a:latin typeface="Arial" panose="020B0604020202020204" pitchFamily="34" charset="0"/>
                          <a:cs typeface="Arial" panose="020B0604020202020204" pitchFamily="34" charset="0"/>
                        </a:rPr>
                        <a:t> (0-3</a:t>
                      </a:r>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0.7842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0.8768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3655596682"/>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succ@2+</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0.4236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0.4670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2887626051"/>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succ@3+</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0.2532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0.2956</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309711412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succ@4+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0.1074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0.1143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2651894769"/>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0.4419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0.5011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69269126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0.2641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0.3171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658782113"/>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0.1120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0.1226</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161053117"/>
                  </a:ext>
                </a:extLst>
              </a:tr>
              <a:tr h="621030">
                <a:tc>
                  <a:txBody>
                    <a:bodyPr/>
                    <a:lstStyle/>
                    <a:p>
                      <a:pPr algn="ctr" fontAlgn="ctr"/>
                      <a:r>
                        <a:rPr lang="en-US" sz="2000" b="0" u="none" strike="noStrike" dirty="0">
                          <a:effectLst/>
                          <a:latin typeface="Arial" panose="020B0604020202020204" pitchFamily="34" charset="0"/>
                          <a:cs typeface="Arial" panose="020B0604020202020204" pitchFamily="34" charset="0"/>
                        </a:rPr>
                        <a:t>Questions Answered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973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946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extLst>
                  <a:ext uri="{0D108BD9-81ED-4DB2-BD59-A6C34878D82A}">
                    <a16:rowId xmlns="" xmlns:a16="http://schemas.microsoft.com/office/drawing/2014/main" val="1815840364"/>
                  </a:ext>
                </a:extLst>
              </a:tr>
            </a:tbl>
          </a:graphicData>
        </a:graphic>
      </p:graphicFrame>
      <p:sp>
        <p:nvSpPr>
          <p:cNvPr id="5" name="Slide Number Placeholder 4"/>
          <p:cNvSpPr>
            <a:spLocks noGrp="1"/>
          </p:cNvSpPr>
          <p:nvPr>
            <p:ph type="sldNum" sz="quarter" idx="12"/>
          </p:nvPr>
        </p:nvSpPr>
        <p:spPr/>
        <p:txBody>
          <a:bodyPr/>
          <a:lstStyle/>
          <a:p>
            <a:fld id="{2DEE5100-1BDD-4A41-A94D-2FC90B9FF4C4}" type="slidenum">
              <a:rPr lang="en-US" smtClean="0"/>
              <a:t>13</a:t>
            </a:fld>
            <a:endParaRPr lang="en-US"/>
          </a:p>
        </p:txBody>
      </p:sp>
    </p:spTree>
    <p:extLst>
      <p:ext uri="{BB962C8B-B14F-4D97-AF65-F5344CB8AC3E}">
        <p14:creationId xmlns:p14="http://schemas.microsoft.com/office/powerpoint/2010/main" val="315789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72773760"/>
              </p:ext>
            </p:extLst>
          </p:nvPr>
        </p:nvGraphicFramePr>
        <p:xfrm>
          <a:off x="1610018" y="1588188"/>
          <a:ext cx="6930896" cy="4175763"/>
        </p:xfrm>
        <a:graphic>
          <a:graphicData uri="http://schemas.openxmlformats.org/drawingml/2006/table">
            <a:tbl>
              <a:tblPr>
                <a:tableStyleId>{2D5ABB26-0587-4C30-8999-92F81FD0307C}</a:tableStyleId>
              </a:tblPr>
              <a:tblGrid>
                <a:gridCol w="2907260">
                  <a:extLst>
                    <a:ext uri="{9D8B030D-6E8A-4147-A177-3AD203B41FA5}">
                      <a16:colId xmlns="" xmlns:a16="http://schemas.microsoft.com/office/drawing/2014/main" val="3417881285"/>
                    </a:ext>
                  </a:extLst>
                </a:gridCol>
                <a:gridCol w="1329981">
                  <a:extLst>
                    <a:ext uri="{9D8B030D-6E8A-4147-A177-3AD203B41FA5}">
                      <a16:colId xmlns="" xmlns:a16="http://schemas.microsoft.com/office/drawing/2014/main" val="226077206"/>
                    </a:ext>
                  </a:extLst>
                </a:gridCol>
                <a:gridCol w="1337191">
                  <a:extLst>
                    <a:ext uri="{9D8B030D-6E8A-4147-A177-3AD203B41FA5}">
                      <a16:colId xmlns="" xmlns:a16="http://schemas.microsoft.com/office/drawing/2014/main" val="4034324315"/>
                    </a:ext>
                  </a:extLst>
                </a:gridCol>
                <a:gridCol w="1356464">
                  <a:extLst>
                    <a:ext uri="{9D8B030D-6E8A-4147-A177-3AD203B41FA5}">
                      <a16:colId xmlns="" xmlns:a16="http://schemas.microsoft.com/office/drawing/2014/main" val="3877051079"/>
                    </a:ext>
                  </a:extLst>
                </a:gridCol>
              </a:tblGrid>
              <a:tr h="621030">
                <a:tc>
                  <a:txBody>
                    <a:bodyPr/>
                    <a:lstStyle/>
                    <a:p>
                      <a:pPr algn="ctr" fontAlgn="b"/>
                      <a:r>
                        <a:rPr lang="en-US" sz="2000" b="1" u="none" strike="noStrike" dirty="0">
                          <a:effectLst/>
                          <a:latin typeface="Arial" panose="020B0604020202020204" pitchFamily="34" charset="0"/>
                          <a:cs typeface="Arial" panose="020B0604020202020204" pitchFamily="34" charset="0"/>
                        </a:rPr>
                        <a:t>Evaluation Measure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chemeClr val="bg1"/>
                          </a:solidFill>
                          <a:effectLst/>
                          <a:latin typeface="Arial" panose="020B0604020202020204" pitchFamily="34" charset="0"/>
                          <a:cs typeface="Arial" panose="020B0604020202020204" pitchFamily="34" charset="0"/>
                        </a:rPr>
                        <a:t>Sources Only</a:t>
                      </a:r>
                      <a:endParaRPr lang="en-US" sz="2000" b="1" i="0" u="none" strike="noStrike" dirty="0" smtClean="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lumMod val="50000"/>
                      </a:schemeClr>
                    </a:solidFill>
                  </a:tcPr>
                </a:tc>
                <a:tc>
                  <a:txBody>
                    <a:bodyPr/>
                    <a:lstStyle/>
                    <a:p>
                      <a:pPr algn="ctr" fontAlgn="b"/>
                      <a:r>
                        <a:rPr lang="en-US" sz="2000" b="1" u="none" strike="noStrike" dirty="0" smtClean="0">
                          <a:solidFill>
                            <a:schemeClr val="bg1"/>
                          </a:solidFill>
                          <a:effectLst/>
                          <a:latin typeface="Arial" panose="020B0604020202020204" pitchFamily="34" charset="0"/>
                          <a:cs typeface="Arial" panose="020B0604020202020204" pitchFamily="34" charset="0"/>
                        </a:rPr>
                        <a:t>Every Thing</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00CC00"/>
                    </a:solidFill>
                  </a:tcPr>
                </a:tc>
                <a:tc>
                  <a:txBody>
                    <a:bodyPr/>
                    <a:lstStyle/>
                    <a:p>
                      <a:pPr algn="ctr" fontAlgn="b"/>
                      <a:r>
                        <a:rPr lang="en-US" sz="2000" b="1" u="none" strike="noStrike" dirty="0" smtClean="0">
                          <a:solidFill>
                            <a:schemeClr val="bg1"/>
                          </a:solidFill>
                          <a:effectLst/>
                          <a:latin typeface="Arial" panose="020B0604020202020204" pitchFamily="34" charset="0"/>
                          <a:cs typeface="Arial" panose="020B0604020202020204" pitchFamily="34" charset="0"/>
                        </a:rPr>
                        <a:t>Simple</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4472C4"/>
                    </a:solidFill>
                  </a:tcPr>
                </a:tc>
                <a:extLst>
                  <a:ext uri="{0D108BD9-81ED-4DB2-BD59-A6C34878D82A}">
                    <a16:rowId xmlns="" xmlns:a16="http://schemas.microsoft.com/office/drawing/2014/main" val="1938537746"/>
                  </a:ext>
                </a:extLst>
              </a:tr>
              <a:tr h="436935">
                <a:tc>
                  <a:txBody>
                    <a:bodyPr/>
                    <a:lstStyle/>
                    <a:p>
                      <a:pPr algn="ctr" fontAlgn="ctr"/>
                      <a:r>
                        <a:rPr lang="en-US" sz="2000" u="none" strike="noStrike" dirty="0" err="1" smtClean="0">
                          <a:effectLst/>
                          <a:latin typeface="Arial" panose="020B0604020202020204" pitchFamily="34" charset="0"/>
                          <a:cs typeface="Arial" panose="020B0604020202020204" pitchFamily="34" charset="0"/>
                        </a:rPr>
                        <a:t>AvgScore</a:t>
                      </a:r>
                      <a:r>
                        <a:rPr lang="en-US" sz="2000" u="none" strike="noStrike" dirty="0" smtClean="0">
                          <a:effectLst/>
                          <a:latin typeface="Arial" panose="020B0604020202020204" pitchFamily="34" charset="0"/>
                          <a:cs typeface="Arial" panose="020B0604020202020204" pitchFamily="34" charset="0"/>
                        </a:rPr>
                        <a:t> (0-3</a:t>
                      </a:r>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0.7842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0.8768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0.9005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3655596682"/>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succ@2+</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0.4236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0.4670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0.4631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2887626051"/>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succ@3+</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0.2532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0.2956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0.2975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309711412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succ@4+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0.1074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0.1143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0.1399</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2651894769"/>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0.4419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0.5011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0.4667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69269126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0.2641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0.3171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0.2999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658782113"/>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0.1120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0.1226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0.1410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161053117"/>
                  </a:ext>
                </a:extLst>
              </a:tr>
              <a:tr h="621030">
                <a:tc>
                  <a:txBody>
                    <a:bodyPr/>
                    <a:lstStyle/>
                    <a:p>
                      <a:pPr algn="ctr" fontAlgn="ctr"/>
                      <a:r>
                        <a:rPr lang="en-US" sz="2000" b="0" u="none" strike="noStrike" dirty="0">
                          <a:effectLst/>
                          <a:latin typeface="Arial" panose="020B0604020202020204" pitchFamily="34" charset="0"/>
                          <a:cs typeface="Arial" panose="020B0604020202020204" pitchFamily="34" charset="0"/>
                        </a:rPr>
                        <a:t>Questions Answered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973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946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1007</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extLst>
                  <a:ext uri="{0D108BD9-81ED-4DB2-BD59-A6C34878D82A}">
                    <a16:rowId xmlns="" xmlns:a16="http://schemas.microsoft.com/office/drawing/2014/main" val="1815840364"/>
                  </a:ext>
                </a:extLst>
              </a:tr>
            </a:tbl>
          </a:graphicData>
        </a:graphic>
      </p:graphicFrame>
      <p:sp>
        <p:nvSpPr>
          <p:cNvPr id="5" name="Slide Number Placeholder 4"/>
          <p:cNvSpPr>
            <a:spLocks noGrp="1"/>
          </p:cNvSpPr>
          <p:nvPr>
            <p:ph type="sldNum" sz="quarter" idx="12"/>
          </p:nvPr>
        </p:nvSpPr>
        <p:spPr/>
        <p:txBody>
          <a:bodyPr/>
          <a:lstStyle/>
          <a:p>
            <a:fld id="{2DEE5100-1BDD-4A41-A94D-2FC90B9FF4C4}" type="slidenum">
              <a:rPr lang="en-US" smtClean="0"/>
              <a:t>14</a:t>
            </a:fld>
            <a:endParaRPr lang="en-US"/>
          </a:p>
        </p:txBody>
      </p:sp>
    </p:spTree>
    <p:extLst>
      <p:ext uri="{BB962C8B-B14F-4D97-AF65-F5344CB8AC3E}">
        <p14:creationId xmlns:p14="http://schemas.microsoft.com/office/powerpoint/2010/main" val="277088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06875190"/>
              </p:ext>
            </p:extLst>
          </p:nvPr>
        </p:nvGraphicFramePr>
        <p:xfrm>
          <a:off x="1610019" y="1588188"/>
          <a:ext cx="8888071" cy="4175763"/>
        </p:xfrm>
        <a:graphic>
          <a:graphicData uri="http://schemas.openxmlformats.org/drawingml/2006/table">
            <a:tbl>
              <a:tblPr>
                <a:tableStyleId>{2D5ABB26-0587-4C30-8999-92F81FD0307C}</a:tableStyleId>
              </a:tblPr>
              <a:tblGrid>
                <a:gridCol w="2907260">
                  <a:extLst>
                    <a:ext uri="{9D8B030D-6E8A-4147-A177-3AD203B41FA5}">
                      <a16:colId xmlns="" xmlns:a16="http://schemas.microsoft.com/office/drawing/2014/main" val="3417881285"/>
                    </a:ext>
                  </a:extLst>
                </a:gridCol>
                <a:gridCol w="1329981">
                  <a:extLst>
                    <a:ext uri="{9D8B030D-6E8A-4147-A177-3AD203B41FA5}">
                      <a16:colId xmlns="" xmlns:a16="http://schemas.microsoft.com/office/drawing/2014/main" val="226077206"/>
                    </a:ext>
                  </a:extLst>
                </a:gridCol>
                <a:gridCol w="1337191">
                  <a:extLst>
                    <a:ext uri="{9D8B030D-6E8A-4147-A177-3AD203B41FA5}">
                      <a16:colId xmlns="" xmlns:a16="http://schemas.microsoft.com/office/drawing/2014/main" val="4034324315"/>
                    </a:ext>
                  </a:extLst>
                </a:gridCol>
                <a:gridCol w="1356464">
                  <a:extLst>
                    <a:ext uri="{9D8B030D-6E8A-4147-A177-3AD203B41FA5}">
                      <a16:colId xmlns="" xmlns:a16="http://schemas.microsoft.com/office/drawing/2014/main" val="3877051079"/>
                    </a:ext>
                  </a:extLst>
                </a:gridCol>
                <a:gridCol w="1957175">
                  <a:extLst>
                    <a:ext uri="{9D8B030D-6E8A-4147-A177-3AD203B41FA5}">
                      <a16:colId xmlns="" xmlns:a16="http://schemas.microsoft.com/office/drawing/2014/main" val="491227985"/>
                    </a:ext>
                  </a:extLst>
                </a:gridCol>
              </a:tblGrid>
              <a:tr h="621030">
                <a:tc>
                  <a:txBody>
                    <a:bodyPr/>
                    <a:lstStyle/>
                    <a:p>
                      <a:pPr algn="ctr" fontAlgn="b"/>
                      <a:r>
                        <a:rPr lang="en-US" sz="2000" b="1" u="none" strike="noStrike" dirty="0">
                          <a:effectLst/>
                          <a:latin typeface="Arial" panose="020B0604020202020204" pitchFamily="34" charset="0"/>
                          <a:cs typeface="Arial" panose="020B0604020202020204" pitchFamily="34" charset="0"/>
                        </a:rPr>
                        <a:t>Evaluation Measure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chemeClr val="bg1"/>
                          </a:solidFill>
                          <a:effectLst/>
                          <a:latin typeface="Arial" panose="020B0604020202020204" pitchFamily="34" charset="0"/>
                          <a:cs typeface="Arial" panose="020B0604020202020204" pitchFamily="34" charset="0"/>
                        </a:rPr>
                        <a:t>Sources Only</a:t>
                      </a:r>
                      <a:endParaRPr lang="en-US" sz="2000" b="1" i="0" u="none" strike="noStrike" dirty="0" smtClean="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lumMod val="50000"/>
                      </a:schemeClr>
                    </a:solidFill>
                  </a:tcPr>
                </a:tc>
                <a:tc>
                  <a:txBody>
                    <a:bodyPr/>
                    <a:lstStyle/>
                    <a:p>
                      <a:pPr algn="ctr" fontAlgn="b"/>
                      <a:r>
                        <a:rPr lang="en-US" sz="2000" b="1" u="none" strike="noStrike" dirty="0" smtClean="0">
                          <a:solidFill>
                            <a:schemeClr val="bg1"/>
                          </a:solidFill>
                          <a:effectLst/>
                          <a:latin typeface="Arial" panose="020B0604020202020204" pitchFamily="34" charset="0"/>
                          <a:cs typeface="Arial" panose="020B0604020202020204" pitchFamily="34" charset="0"/>
                        </a:rPr>
                        <a:t>Every Thing</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00CC00"/>
                    </a:solidFill>
                  </a:tcPr>
                </a:tc>
                <a:tc>
                  <a:txBody>
                    <a:bodyPr/>
                    <a:lstStyle/>
                    <a:p>
                      <a:pPr algn="ctr" fontAlgn="b"/>
                      <a:r>
                        <a:rPr lang="en-US" sz="2000" b="1" u="none" strike="noStrike" dirty="0" smtClean="0">
                          <a:solidFill>
                            <a:schemeClr val="bg1"/>
                          </a:solidFill>
                          <a:effectLst/>
                          <a:latin typeface="Arial" panose="020B0604020202020204" pitchFamily="34" charset="0"/>
                          <a:cs typeface="Arial" panose="020B0604020202020204" pitchFamily="34" charset="0"/>
                        </a:rPr>
                        <a:t>Simple</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4472C4"/>
                    </a:solidFill>
                  </a:tcPr>
                </a:tc>
                <a:tc>
                  <a:txBody>
                    <a:bodyPr/>
                    <a:lstStyle/>
                    <a:p>
                      <a:pPr algn="ctr" fontAlgn="b"/>
                      <a:r>
                        <a:rPr lang="en-US" sz="2000" b="1" u="none" strike="noStrike" dirty="0">
                          <a:solidFill>
                            <a:schemeClr val="tx1"/>
                          </a:solidFill>
                          <a:effectLst/>
                          <a:latin typeface="Arial" panose="020B0604020202020204" pitchFamily="34" charset="0"/>
                          <a:cs typeface="Arial" panose="020B0604020202020204" pitchFamily="34" charset="0"/>
                        </a:rPr>
                        <a:t>Track Average</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938537746"/>
                  </a:ext>
                </a:extLst>
              </a:tr>
              <a:tr h="436935">
                <a:tc>
                  <a:txBody>
                    <a:bodyPr/>
                    <a:lstStyle/>
                    <a:p>
                      <a:pPr algn="ctr" fontAlgn="ctr"/>
                      <a:r>
                        <a:rPr lang="en-US" sz="2000" u="none" strike="noStrike" dirty="0" err="1" smtClean="0">
                          <a:effectLst/>
                          <a:latin typeface="Arial" panose="020B0604020202020204" pitchFamily="34" charset="0"/>
                          <a:cs typeface="Arial" panose="020B0604020202020204" pitchFamily="34" charset="0"/>
                        </a:rPr>
                        <a:t>AvgScore</a:t>
                      </a:r>
                      <a:r>
                        <a:rPr lang="en-US" sz="2000" u="none" strike="noStrike" dirty="0" smtClean="0">
                          <a:effectLst/>
                          <a:latin typeface="Arial" panose="020B0604020202020204" pitchFamily="34" charset="0"/>
                          <a:cs typeface="Arial" panose="020B0604020202020204" pitchFamily="34" charset="0"/>
                        </a:rPr>
                        <a:t> (0-3</a:t>
                      </a:r>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0.7842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0.8768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0.9005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0.5766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3655596682"/>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succ@2+</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0.4236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0.4670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0.4631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0.3042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2887626051"/>
                  </a:ext>
                </a:extLst>
              </a:tr>
              <a:tr h="416128">
                <a:tc>
                  <a:txBody>
                    <a:bodyPr/>
                    <a:lstStyle/>
                    <a:p>
                      <a:pPr marL="0" algn="ctr" defTabSz="2138873" rtl="0" eaLnBrk="1" fontAlgn="ctr" latinLnBrk="0" hangingPunct="1"/>
                      <a:r>
                        <a:rPr lang="en-US" sz="2000" u="none" strike="noStrike" kern="1200" dirty="0">
                          <a:effectLst/>
                          <a:latin typeface="Arial" panose="020B0604020202020204" pitchFamily="34" charset="0"/>
                          <a:cs typeface="Arial" panose="020B0604020202020204" pitchFamily="34" charset="0"/>
                        </a:rPr>
                        <a:t>succ@3+</a:t>
                      </a:r>
                      <a:endParaRPr lang="en-US" sz="2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0.2532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0.2956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0.2975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0.1898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309711412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succ@4+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0.1074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0.1143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0.1399</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0.0856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2651894769"/>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0.4419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0.5011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0.4667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0.3919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692691262"/>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0.2641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0.3171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0.2999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0.2429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658782113"/>
                  </a:ext>
                </a:extLst>
              </a:tr>
              <a:tr h="416128">
                <a:tc>
                  <a:txBody>
                    <a:bodyPr/>
                    <a:lstStyle/>
                    <a:p>
                      <a:pPr algn="ctr" fontAlgn="ctr"/>
                      <a:r>
                        <a:rPr lang="en-US" sz="2000" u="none" strike="noStrike" dirty="0">
                          <a:effectLst/>
                          <a:latin typeface="Arial" panose="020B0604020202020204" pitchFamily="34" charset="0"/>
                          <a:cs typeface="Arial" panose="020B0604020202020204" pitchFamily="34" charset="0"/>
                        </a:rPr>
                        <a:t>prec@4+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0.1120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0.1226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0.1410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0.108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161053117"/>
                  </a:ext>
                </a:extLst>
              </a:tr>
              <a:tr h="621030">
                <a:tc>
                  <a:txBody>
                    <a:bodyPr/>
                    <a:lstStyle/>
                    <a:p>
                      <a:pPr algn="ctr" fontAlgn="ctr"/>
                      <a:r>
                        <a:rPr lang="en-US" sz="2000" b="0" u="none" strike="noStrike" dirty="0">
                          <a:effectLst/>
                          <a:latin typeface="Arial" panose="020B0604020202020204" pitchFamily="34" charset="0"/>
                          <a:cs typeface="Arial" panose="020B0604020202020204" pitchFamily="34" charset="0"/>
                        </a:rPr>
                        <a:t>Questions Answered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fontAlgn="ctr"/>
                      <a:r>
                        <a:rPr lang="en-US" sz="2000" u="none" strike="noStrike" dirty="0" smtClean="0">
                          <a:effectLst/>
                          <a:latin typeface="Arial" panose="020B0604020202020204" pitchFamily="34" charset="0"/>
                          <a:cs typeface="Arial" panose="020B0604020202020204" pitchFamily="34" charset="0"/>
                        </a:rPr>
                        <a:t>973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2"/>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946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1F7D7"/>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1007</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4D9EC"/>
                    </a:solidFill>
                  </a:tcPr>
                </a:tc>
                <a:tc>
                  <a:txBody>
                    <a:bodyPr/>
                    <a:lstStyle/>
                    <a:p>
                      <a:pPr algn="ctr" fontAlgn="ctr"/>
                      <a:r>
                        <a:rPr lang="en-US" sz="2000" u="none" strike="noStrike" dirty="0">
                          <a:effectLst/>
                          <a:latin typeface="Arial" panose="020B0604020202020204" pitchFamily="34" charset="0"/>
                          <a:cs typeface="Arial" panose="020B0604020202020204" pitchFamily="34" charset="0"/>
                        </a:rPr>
                        <a:t>771.0385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 xmlns:a16="http://schemas.microsoft.com/office/drawing/2014/main" val="1815840364"/>
                  </a:ext>
                </a:extLst>
              </a:tr>
            </a:tbl>
          </a:graphicData>
        </a:graphic>
      </p:graphicFrame>
      <p:sp>
        <p:nvSpPr>
          <p:cNvPr id="7" name="Slide Number Placeholder 6"/>
          <p:cNvSpPr>
            <a:spLocks noGrp="1"/>
          </p:cNvSpPr>
          <p:nvPr>
            <p:ph type="sldNum" sz="quarter" idx="12"/>
          </p:nvPr>
        </p:nvSpPr>
        <p:spPr/>
        <p:txBody>
          <a:bodyPr/>
          <a:lstStyle/>
          <a:p>
            <a:fld id="{2DEE5100-1BDD-4A41-A94D-2FC90B9FF4C4}" type="slidenum">
              <a:rPr lang="en-US" smtClean="0"/>
              <a:t>15</a:t>
            </a:fld>
            <a:endParaRPr lang="en-US"/>
          </a:p>
        </p:txBody>
      </p:sp>
    </p:spTree>
    <p:extLst>
      <p:ext uri="{BB962C8B-B14F-4D97-AF65-F5344CB8AC3E}">
        <p14:creationId xmlns:p14="http://schemas.microsoft.com/office/powerpoint/2010/main" val="123250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28588"/>
            <a:ext cx="1084897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6392" y="1814574"/>
            <a:ext cx="10752881" cy="27019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DEE5100-1BDD-4A41-A94D-2FC90B9FF4C4}" type="slidenum">
              <a:rPr lang="en-US" smtClean="0"/>
              <a:t>16</a:t>
            </a:fld>
            <a:endParaRPr lang="en-US"/>
          </a:p>
        </p:txBody>
      </p:sp>
    </p:spTree>
    <p:extLst>
      <p:ext uri="{BB962C8B-B14F-4D97-AF65-F5344CB8AC3E}">
        <p14:creationId xmlns:p14="http://schemas.microsoft.com/office/powerpoint/2010/main" val="1809228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Returned Answers </a:t>
            </a:r>
            <a:br>
              <a:rPr lang="en-US" dirty="0" smtClean="0"/>
            </a:br>
            <a:r>
              <a:rPr lang="en-US" dirty="0" smtClean="0"/>
              <a:t>in “Sources Only”!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653313"/>
              </p:ext>
            </p:extLst>
          </p:nvPr>
        </p:nvGraphicFramePr>
        <p:xfrm>
          <a:off x="2392087" y="2503458"/>
          <a:ext cx="7364223" cy="1981200"/>
        </p:xfrm>
        <a:graphic>
          <a:graphicData uri="http://schemas.openxmlformats.org/drawingml/2006/table">
            <a:tbl>
              <a:tblPr firstRow="1" firstCol="1" bandRow="1">
                <a:tableStyleId>{616DA210-FB5B-4158-B5E0-FEB733F419BA}</a:tableStyleId>
              </a:tblPr>
              <a:tblGrid>
                <a:gridCol w="1403350"/>
                <a:gridCol w="1397699"/>
                <a:gridCol w="2199513"/>
                <a:gridCol w="2363661"/>
              </a:tblGrid>
              <a:tr h="769620">
                <a:tc>
                  <a:txBody>
                    <a:bodyPr/>
                    <a:lstStyle/>
                    <a:p>
                      <a:pPr algn="ctr"/>
                      <a:endParaRPr lang="en-US" sz="3200" b="1" dirty="0">
                        <a:effectLst/>
                        <a:latin typeface="Calibri"/>
                      </a:endParaRPr>
                    </a:p>
                  </a:txBody>
                  <a:tcPr marL="28575" marR="28575" marT="19050" marB="19050" anchor="b"/>
                </a:tc>
                <a:tc>
                  <a:txBody>
                    <a:bodyPr/>
                    <a:lstStyle/>
                    <a:p>
                      <a:pPr marL="0" marR="0">
                        <a:spcBef>
                          <a:spcPts val="0"/>
                        </a:spcBef>
                        <a:spcAft>
                          <a:spcPts val="0"/>
                        </a:spcAft>
                      </a:pPr>
                      <a:r>
                        <a:rPr lang="en-US" sz="2400" dirty="0" smtClean="0">
                          <a:effectLst/>
                        </a:rPr>
                        <a:t>Answers</a:t>
                      </a:r>
                      <a:endParaRPr lang="en-US" sz="3600" b="1" dirty="0">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Average score</a:t>
                      </a:r>
                      <a:endParaRPr lang="en-US" sz="3600" b="1" dirty="0">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 Score Contribution</a:t>
                      </a:r>
                      <a:endParaRPr lang="en-US" sz="3600" b="1" dirty="0">
                        <a:effectLst/>
                        <a:latin typeface="Times New Roman"/>
                        <a:ea typeface="Calibri"/>
                      </a:endParaRPr>
                    </a:p>
                  </a:txBody>
                  <a:tcPr marL="28575" marR="28575" marT="19050" marB="19050" anchor="b"/>
                </a:tc>
              </a:tr>
              <a:tr h="403860">
                <a:tc>
                  <a:txBody>
                    <a:bodyPr/>
                    <a:lstStyle/>
                    <a:p>
                      <a:pPr marL="0" marR="0" algn="ctr">
                        <a:spcBef>
                          <a:spcPts val="0"/>
                        </a:spcBef>
                        <a:spcAft>
                          <a:spcPts val="0"/>
                        </a:spcAft>
                      </a:pPr>
                      <a:r>
                        <a:rPr lang="en-US" sz="2400" dirty="0" smtClean="0">
                          <a:effectLst/>
                        </a:rPr>
                        <a:t>Bing</a:t>
                      </a:r>
                      <a:endParaRPr lang="en-US" sz="3600" b="1" dirty="0">
                        <a:effectLst/>
                        <a:latin typeface="Times New Roman"/>
                        <a:ea typeface="Calibri"/>
                      </a:endParaRPr>
                    </a:p>
                  </a:txBody>
                  <a:tcPr marL="28575" marR="28575" marT="19050" marB="19050" anchor="b"/>
                </a:tc>
                <a:tc>
                  <a:txBody>
                    <a:bodyPr/>
                    <a:lstStyle/>
                    <a:p>
                      <a:pPr marL="0" marR="0" algn="r">
                        <a:spcBef>
                          <a:spcPts val="0"/>
                        </a:spcBef>
                        <a:spcAft>
                          <a:spcPts val="0"/>
                        </a:spcAft>
                      </a:pPr>
                      <a:r>
                        <a:rPr lang="en-US" sz="2400" dirty="0">
                          <a:effectLst/>
                        </a:rPr>
                        <a:t>609</a:t>
                      </a:r>
                      <a:endParaRPr lang="en-US" sz="3600" b="1" dirty="0">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0.7904</a:t>
                      </a:r>
                      <a:endParaRPr lang="en-US" sz="3600" b="1" dirty="0">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63%</a:t>
                      </a:r>
                      <a:endParaRPr lang="en-US" sz="3600" b="1" dirty="0">
                        <a:effectLst/>
                        <a:latin typeface="Times New Roman"/>
                        <a:ea typeface="Calibri"/>
                      </a:endParaRPr>
                    </a:p>
                  </a:txBody>
                  <a:tcPr marL="28575" marR="28575" marT="19050" marB="19050" anchor="b"/>
                </a:tc>
              </a:tr>
              <a:tr h="403860">
                <a:tc>
                  <a:txBody>
                    <a:bodyPr/>
                    <a:lstStyle/>
                    <a:p>
                      <a:pPr marL="0" marR="0" algn="ctr">
                        <a:spcBef>
                          <a:spcPts val="0"/>
                        </a:spcBef>
                        <a:spcAft>
                          <a:spcPts val="0"/>
                        </a:spcAft>
                      </a:pPr>
                      <a:r>
                        <a:rPr lang="en-US" sz="2400" dirty="0" smtClean="0">
                          <a:effectLst/>
                        </a:rPr>
                        <a:t>Google</a:t>
                      </a:r>
                      <a:endParaRPr lang="en-US" sz="3600" b="1" dirty="0">
                        <a:effectLst/>
                        <a:latin typeface="Times New Roman"/>
                        <a:ea typeface="Calibri"/>
                      </a:endParaRPr>
                    </a:p>
                  </a:txBody>
                  <a:tcPr marL="28575" marR="28575" marT="19050" marB="19050" anchor="b"/>
                </a:tc>
                <a:tc>
                  <a:txBody>
                    <a:bodyPr/>
                    <a:lstStyle/>
                    <a:p>
                      <a:pPr marL="0" marR="0" algn="r">
                        <a:spcBef>
                          <a:spcPts val="0"/>
                        </a:spcBef>
                        <a:spcAft>
                          <a:spcPts val="0"/>
                        </a:spcAft>
                      </a:pPr>
                      <a:r>
                        <a:rPr lang="en-US" sz="2400">
                          <a:effectLst/>
                        </a:rPr>
                        <a:t>92</a:t>
                      </a:r>
                      <a:endParaRPr lang="en-US" sz="3600" b="1">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0.6712</a:t>
                      </a:r>
                      <a:endParaRPr lang="en-US" sz="3600" b="1" dirty="0">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10%</a:t>
                      </a:r>
                      <a:endParaRPr lang="en-US" sz="3600" b="1" dirty="0">
                        <a:effectLst/>
                        <a:latin typeface="Times New Roman"/>
                        <a:ea typeface="Calibri"/>
                      </a:endParaRPr>
                    </a:p>
                  </a:txBody>
                  <a:tcPr marL="28575" marR="28575" marT="19050" marB="19050" anchor="b"/>
                </a:tc>
              </a:tr>
              <a:tr h="403860">
                <a:tc>
                  <a:txBody>
                    <a:bodyPr/>
                    <a:lstStyle/>
                    <a:p>
                      <a:pPr marL="0" marR="0" algn="ctr">
                        <a:spcBef>
                          <a:spcPts val="0"/>
                        </a:spcBef>
                        <a:spcAft>
                          <a:spcPts val="0"/>
                        </a:spcAft>
                      </a:pPr>
                      <a:r>
                        <a:rPr lang="en-US" sz="2400" dirty="0" smtClean="0">
                          <a:effectLst/>
                        </a:rPr>
                        <a:t>YA!</a:t>
                      </a:r>
                      <a:endParaRPr lang="en-US" sz="3600" b="1" dirty="0">
                        <a:effectLst/>
                        <a:latin typeface="Times New Roman"/>
                        <a:ea typeface="Calibri"/>
                      </a:endParaRPr>
                    </a:p>
                  </a:txBody>
                  <a:tcPr marL="28575" marR="28575" marT="19050" marB="19050" anchor="b"/>
                </a:tc>
                <a:tc>
                  <a:txBody>
                    <a:bodyPr/>
                    <a:lstStyle/>
                    <a:p>
                      <a:pPr marL="0" marR="0" algn="r">
                        <a:spcBef>
                          <a:spcPts val="0"/>
                        </a:spcBef>
                        <a:spcAft>
                          <a:spcPts val="0"/>
                        </a:spcAft>
                      </a:pPr>
                      <a:r>
                        <a:rPr lang="en-US" sz="2400">
                          <a:effectLst/>
                        </a:rPr>
                        <a:t>273</a:t>
                      </a:r>
                      <a:endParaRPr lang="en-US" sz="3600" b="1">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0.7377</a:t>
                      </a:r>
                      <a:endParaRPr lang="en-US" sz="3600" b="1" dirty="0">
                        <a:effectLst/>
                        <a:latin typeface="Times New Roman"/>
                        <a:ea typeface="Calibri"/>
                      </a:endParaRPr>
                    </a:p>
                  </a:txBody>
                  <a:tcPr marL="28575" marR="28575" marT="19050" marB="19050" anchor="b"/>
                </a:tc>
                <a:tc>
                  <a:txBody>
                    <a:bodyPr/>
                    <a:lstStyle/>
                    <a:p>
                      <a:pPr marL="0" marR="0" algn="ctr">
                        <a:spcBef>
                          <a:spcPts val="0"/>
                        </a:spcBef>
                        <a:spcAft>
                          <a:spcPts val="0"/>
                        </a:spcAft>
                      </a:pPr>
                      <a:r>
                        <a:rPr lang="en-US" sz="2400" dirty="0" smtClean="0">
                          <a:effectLst/>
                        </a:rPr>
                        <a:t>27%</a:t>
                      </a:r>
                      <a:endParaRPr lang="en-US" sz="3600" b="1" dirty="0">
                        <a:effectLst/>
                        <a:latin typeface="Times New Roman"/>
                        <a:ea typeface="Calibri"/>
                      </a:endParaRPr>
                    </a:p>
                  </a:txBody>
                  <a:tcPr marL="28575" marR="28575" marT="19050" marB="19050" anchor="b"/>
                </a:tc>
              </a:tr>
            </a:tbl>
          </a:graphicData>
        </a:graphic>
      </p:graphicFrame>
      <p:sp>
        <p:nvSpPr>
          <p:cNvPr id="6" name="Slide Number Placeholder 5"/>
          <p:cNvSpPr>
            <a:spLocks noGrp="1"/>
          </p:cNvSpPr>
          <p:nvPr>
            <p:ph type="sldNum" sz="quarter" idx="12"/>
          </p:nvPr>
        </p:nvSpPr>
        <p:spPr/>
        <p:txBody>
          <a:bodyPr/>
          <a:lstStyle/>
          <a:p>
            <a:fld id="{2DEE5100-1BDD-4A41-A94D-2FC90B9FF4C4}" type="slidenum">
              <a:rPr lang="en-US" smtClean="0"/>
              <a:t>17</a:t>
            </a:fld>
            <a:endParaRPr lang="en-US"/>
          </a:p>
        </p:txBody>
      </p:sp>
    </p:spTree>
    <p:extLst>
      <p:ext uri="{BB962C8B-B14F-4D97-AF65-F5344CB8AC3E}">
        <p14:creationId xmlns:p14="http://schemas.microsoft.com/office/powerpoint/2010/main" val="2424200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3-stage QA system: answer retrieval, answer ranking and summarization</a:t>
            </a:r>
          </a:p>
          <a:p>
            <a:endParaRPr lang="en-US" dirty="0" smtClean="0"/>
          </a:p>
          <a:p>
            <a:r>
              <a:rPr lang="en-US" dirty="0" smtClean="0"/>
              <a:t>MK features are very effective!</a:t>
            </a:r>
          </a:p>
          <a:p>
            <a:r>
              <a:rPr lang="en-US" dirty="0" err="1" smtClean="0"/>
              <a:t>Cov</a:t>
            </a:r>
            <a:r>
              <a:rPr lang="en-US" dirty="0" smtClean="0"/>
              <a:t> over Word </a:t>
            </a:r>
            <a:r>
              <a:rPr lang="en-US" dirty="0" err="1" smtClean="0"/>
              <a:t>Embeddings</a:t>
            </a:r>
            <a:r>
              <a:rPr lang="en-US" dirty="0" smtClean="0"/>
              <a:t> didn’t prove itself (yet!)  </a:t>
            </a:r>
          </a:p>
          <a:p>
            <a:r>
              <a:rPr lang="en-US" dirty="0" smtClean="0"/>
              <a:t>Relying on Web Search is risky!</a:t>
            </a:r>
          </a:p>
          <a:p>
            <a:endParaRPr lang="en-US" dirty="0" smtClean="0"/>
          </a:p>
          <a:p>
            <a:endParaRPr lang="en-US" dirty="0" smtClean="0"/>
          </a:p>
          <a:p>
            <a:r>
              <a:rPr lang="en-US" dirty="0" smtClean="0"/>
              <a:t>Ranked 4</a:t>
            </a:r>
            <a:r>
              <a:rPr lang="en-US" baseline="30000" dirty="0" smtClean="0"/>
              <a:t>th</a:t>
            </a:r>
            <a:r>
              <a:rPr lang="en-US" dirty="0" smtClean="0"/>
              <a:t> among automatic runs!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DEE5100-1BDD-4A41-A94D-2FC90B9FF4C4}" type="slidenum">
              <a:rPr lang="en-US" smtClean="0"/>
              <a:t>18</a:t>
            </a:fld>
            <a:endParaRPr lang="en-US"/>
          </a:p>
        </p:txBody>
      </p:sp>
    </p:spTree>
    <p:extLst>
      <p:ext uri="{BB962C8B-B14F-4D97-AF65-F5344CB8AC3E}">
        <p14:creationId xmlns:p14="http://schemas.microsoft.com/office/powerpoint/2010/main" val="23441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Ablation study!</a:t>
            </a:r>
          </a:p>
          <a:p>
            <a:r>
              <a:rPr lang="en-US" dirty="0" smtClean="0"/>
              <a:t>Better ways to combine word embedding features with others</a:t>
            </a:r>
          </a:p>
          <a:p>
            <a:r>
              <a:rPr lang="en-US" dirty="0" smtClean="0"/>
              <a:t>Scalable answer retrieval (to avoid timeout problems)</a:t>
            </a:r>
          </a:p>
          <a:p>
            <a:r>
              <a:rPr lang="en-US" dirty="0" smtClean="0"/>
              <a:t>Apply L2R </a:t>
            </a:r>
            <a:r>
              <a:rPr lang="en-US" dirty="0" err="1" smtClean="0"/>
              <a:t>ot</a:t>
            </a:r>
            <a:r>
              <a:rPr lang="en-US" dirty="0" smtClean="0"/>
              <a:t> sentence level</a:t>
            </a:r>
          </a:p>
          <a:p>
            <a:r>
              <a:rPr lang="en-US" dirty="0" smtClean="0"/>
              <a:t>Learn when (not) to summarize</a:t>
            </a:r>
          </a:p>
          <a:p>
            <a:endParaRPr lang="en-US" dirty="0"/>
          </a:p>
        </p:txBody>
      </p:sp>
      <p:sp>
        <p:nvSpPr>
          <p:cNvPr id="4" name="Slide Number Placeholder 3"/>
          <p:cNvSpPr>
            <a:spLocks noGrp="1"/>
          </p:cNvSpPr>
          <p:nvPr>
            <p:ph type="sldNum" sz="quarter" idx="12"/>
          </p:nvPr>
        </p:nvSpPr>
        <p:spPr/>
        <p:txBody>
          <a:bodyPr/>
          <a:lstStyle/>
          <a:p>
            <a:fld id="{2DEE5100-1BDD-4A41-A94D-2FC90B9FF4C4}" type="slidenum">
              <a:rPr lang="en-US" smtClean="0"/>
              <a:t>19</a:t>
            </a:fld>
            <a:endParaRPr lang="en-US"/>
          </a:p>
        </p:txBody>
      </p:sp>
    </p:spTree>
    <p:extLst>
      <p:ext uri="{BB962C8B-B14F-4D97-AF65-F5344CB8AC3E}">
        <p14:creationId xmlns:p14="http://schemas.microsoft.com/office/powerpoint/2010/main" val="20899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Interested in QA over social media</a:t>
            </a:r>
          </a:p>
          <a:p>
            <a:r>
              <a:rPr lang="en-US" dirty="0" smtClean="0"/>
              <a:t>Interested in live and real-time systems</a:t>
            </a:r>
          </a:p>
          <a:p>
            <a:r>
              <a:rPr lang="en-US" dirty="0" smtClean="0"/>
              <a:t>Because we did very poorly last year!</a:t>
            </a:r>
            <a:endParaRPr lang="en-US" dirty="0"/>
          </a:p>
        </p:txBody>
      </p:sp>
      <p:sp>
        <p:nvSpPr>
          <p:cNvPr id="4" name="Slide Number Placeholder 3"/>
          <p:cNvSpPr>
            <a:spLocks noGrp="1"/>
          </p:cNvSpPr>
          <p:nvPr>
            <p:ph type="sldNum" sz="quarter" idx="12"/>
          </p:nvPr>
        </p:nvSpPr>
        <p:spPr/>
        <p:txBody>
          <a:bodyPr/>
          <a:lstStyle/>
          <a:p>
            <a:fld id="{2DEE5100-1BDD-4A41-A94D-2FC90B9FF4C4}" type="slidenum">
              <a:rPr lang="en-US" smtClean="0"/>
              <a:t>2</a:t>
            </a:fld>
            <a:endParaRPr lang="en-US"/>
          </a:p>
        </p:txBody>
      </p:sp>
      <p:pic>
        <p:nvPicPr>
          <p:cNvPr id="5" name="Picture 2" descr="Image result for upset chi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876" y="3442236"/>
            <a:ext cx="4146466" cy="31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pic>
        <p:nvPicPr>
          <p:cNvPr id="3074" name="Picture 2" descr="Image result for qn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54" y="1644231"/>
            <a:ext cx="6429293" cy="44217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DEE5100-1BDD-4A41-A94D-2FC90B9FF4C4}" type="slidenum">
              <a:rPr lang="en-US" smtClean="0"/>
              <a:t>20</a:t>
            </a:fld>
            <a:endParaRPr lang="en-US"/>
          </a:p>
        </p:txBody>
      </p:sp>
    </p:spTree>
    <p:extLst>
      <p:ext uri="{BB962C8B-B14F-4D97-AF65-F5344CB8AC3E}">
        <p14:creationId xmlns:p14="http://schemas.microsoft.com/office/powerpoint/2010/main" val="1666275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pic>
        <p:nvPicPr>
          <p:cNvPr id="6" name="Picture 2" descr="D:\Research\QU\Engineering Day S'13\Twitter\QU_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24" t="6501" r="7565"/>
          <a:stretch/>
        </p:blipFill>
        <p:spPr bwMode="auto">
          <a:xfrm>
            <a:off x="2655618" y="3983317"/>
            <a:ext cx="2274901" cy="225792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DEE5100-1BDD-4A41-A94D-2FC90B9FF4C4}" type="slidenum">
              <a:rPr lang="en-US" smtClean="0"/>
              <a:t>21</a:t>
            </a:fld>
            <a:endParaRPr lang="en-US"/>
          </a:p>
        </p:txBody>
      </p:sp>
      <p:pic>
        <p:nvPicPr>
          <p:cNvPr id="8" name="Picture 2" descr="Image result for upset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833" y="1330674"/>
            <a:ext cx="3362690" cy="25220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happy child"/>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18703"/>
          <a:stretch/>
        </p:blipFill>
        <p:spPr bwMode="auto">
          <a:xfrm>
            <a:off x="6734479" y="1858009"/>
            <a:ext cx="3751142" cy="409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3344" y="1"/>
            <a:ext cx="9719137" cy="2031325"/>
          </a:xfrm>
          <a:prstGeom prst="rect">
            <a:avLst/>
          </a:prstGeom>
          <a:noFill/>
          <a:ln>
            <a:solidFill>
              <a:schemeClr val="tx1"/>
            </a:solidFill>
          </a:ln>
        </p:spPr>
        <p:txBody>
          <a:bodyPr wrap="square" lIns="91434" tIns="45717" rIns="91434" bIns="45717" rtlCol="0">
            <a:spAutoFit/>
          </a:bodyPr>
          <a:lstStyle/>
          <a:p>
            <a:pPr algn="just"/>
            <a:r>
              <a:rPr lang="en-US" b="1" u="sng" dirty="0" smtClean="0"/>
              <a:t>Question</a:t>
            </a:r>
            <a:r>
              <a:rPr lang="en-US" b="1" dirty="0" smtClean="0"/>
              <a:t>:</a:t>
            </a:r>
            <a:r>
              <a:rPr lang="en-US" dirty="0" smtClean="0"/>
              <a:t> </a:t>
            </a:r>
            <a:r>
              <a:rPr lang="en-US" b="1" i="1" dirty="0" smtClean="0"/>
              <a:t>Foot </a:t>
            </a:r>
            <a:r>
              <a:rPr lang="en-US" b="1" i="1" dirty="0"/>
              <a:t>pain unable to </a:t>
            </a:r>
            <a:r>
              <a:rPr lang="en-US" b="1" i="1" dirty="0" smtClean="0"/>
              <a:t>walk</a:t>
            </a:r>
            <a:r>
              <a:rPr lang="en-US" dirty="0" smtClean="0"/>
              <a:t>?</a:t>
            </a:r>
          </a:p>
          <a:p>
            <a:pPr algn="just"/>
            <a:r>
              <a:rPr lang="en-US" b="1" u="sng" dirty="0" smtClean="0"/>
              <a:t>Answer</a:t>
            </a:r>
            <a:r>
              <a:rPr lang="en-US" b="1" dirty="0" smtClean="0"/>
              <a:t>:</a:t>
            </a:r>
            <a:r>
              <a:rPr lang="en-US" dirty="0" smtClean="0"/>
              <a:t> X-rays </a:t>
            </a:r>
            <a:r>
              <a:rPr lang="en-US" dirty="0"/>
              <a:t>and other imaging tests (CT scans, MRIs) may be ordered if there are not obvious signs of an underlying cause, or if you are unable to put weight on your foot. Physical examinations may also reveal where the problem is located in the foot. Treatment Options for Your Foot Pain There are numerous things you can do to control or treat your foot pain. The first step is seeing a foot specialist, a podiatrist, or a foot and ankle surgeon. You can sometimes help yourself by using the acronym RICE to relieve foot pain. RICE stands for Rest, Ice, Compression, and Elevation.</a:t>
            </a:r>
          </a:p>
        </p:txBody>
      </p:sp>
      <p:sp>
        <p:nvSpPr>
          <p:cNvPr id="5" name="TextBox 4"/>
          <p:cNvSpPr txBox="1"/>
          <p:nvPr/>
        </p:nvSpPr>
        <p:spPr>
          <a:xfrm>
            <a:off x="1223344" y="2118561"/>
            <a:ext cx="9719137" cy="1477321"/>
          </a:xfrm>
          <a:prstGeom prst="rect">
            <a:avLst/>
          </a:prstGeom>
          <a:noFill/>
          <a:ln>
            <a:solidFill>
              <a:schemeClr val="tx1"/>
            </a:solidFill>
          </a:ln>
        </p:spPr>
        <p:txBody>
          <a:bodyPr wrap="square" lIns="91434" tIns="45717" rIns="91434" bIns="45717" rtlCol="0">
            <a:spAutoFit/>
          </a:bodyPr>
          <a:lstStyle/>
          <a:p>
            <a:pPr algn="just"/>
            <a:r>
              <a:rPr lang="en-US" b="1" u="sng" dirty="0" smtClean="0"/>
              <a:t>Question</a:t>
            </a:r>
            <a:r>
              <a:rPr lang="en-US" b="1" dirty="0" smtClean="0"/>
              <a:t>:</a:t>
            </a:r>
            <a:r>
              <a:rPr lang="en-US" dirty="0"/>
              <a:t> </a:t>
            </a:r>
            <a:r>
              <a:rPr lang="en-US" b="1" i="1" dirty="0"/>
              <a:t>Do you need an exotic animal permit to own a peacock</a:t>
            </a:r>
            <a:r>
              <a:rPr lang="en-US" dirty="0"/>
              <a:t>?</a:t>
            </a:r>
            <a:endParaRPr lang="en-US" dirty="0" smtClean="0"/>
          </a:p>
          <a:p>
            <a:pPr algn="just"/>
            <a:r>
              <a:rPr lang="en-US" b="1" u="sng" dirty="0" smtClean="0"/>
              <a:t>Answer</a:t>
            </a:r>
            <a:r>
              <a:rPr lang="en-US" b="1" dirty="0"/>
              <a:t>: </a:t>
            </a:r>
            <a:r>
              <a:rPr lang="en-US" dirty="0"/>
              <a:t>You need a </a:t>
            </a:r>
            <a:r>
              <a:rPr lang="en-US" dirty="0" err="1"/>
              <a:t>licence</a:t>
            </a:r>
            <a:r>
              <a:rPr lang="en-US" dirty="0"/>
              <a:t> to keep some animals, </a:t>
            </a:r>
            <a:r>
              <a:rPr lang="en-US" dirty="0" err="1"/>
              <a:t>eg</a:t>
            </a:r>
            <a:r>
              <a:rPr lang="en-US" dirty="0"/>
              <a:t>: wild cats primates wild dogs, </a:t>
            </a:r>
            <a:r>
              <a:rPr lang="en-US" dirty="0" err="1"/>
              <a:t>eg</a:t>
            </a:r>
            <a:r>
              <a:rPr lang="en-US" dirty="0"/>
              <a:t> wolves certain pigs, </a:t>
            </a:r>
            <a:r>
              <a:rPr lang="en-US" dirty="0" err="1"/>
              <a:t>eg</a:t>
            </a:r>
            <a:r>
              <a:rPr lang="en-US" dirty="0"/>
              <a:t> wild boar marsupials See the full list of animals you need a </a:t>
            </a:r>
            <a:r>
              <a:rPr lang="en-US" dirty="0" err="1"/>
              <a:t>licence</a:t>
            </a:r>
            <a:r>
              <a:rPr lang="en-US" dirty="0"/>
              <a:t> for. Hybrid or cross-bred animals may need a </a:t>
            </a:r>
            <a:r>
              <a:rPr lang="en-US" dirty="0" err="1"/>
              <a:t>licence</a:t>
            </a:r>
            <a:r>
              <a:rPr lang="en-US" dirty="0"/>
              <a:t>, depending on how far removed the animal is from its wild ancestor. If you’re not sure, ask your local council. </a:t>
            </a:r>
          </a:p>
        </p:txBody>
      </p:sp>
      <p:sp>
        <p:nvSpPr>
          <p:cNvPr id="6" name="TextBox 5"/>
          <p:cNvSpPr txBox="1"/>
          <p:nvPr/>
        </p:nvSpPr>
        <p:spPr>
          <a:xfrm>
            <a:off x="1223344" y="3706642"/>
            <a:ext cx="9719137" cy="3139315"/>
          </a:xfrm>
          <a:prstGeom prst="rect">
            <a:avLst/>
          </a:prstGeom>
          <a:noFill/>
          <a:ln>
            <a:solidFill>
              <a:schemeClr val="tx1"/>
            </a:solidFill>
          </a:ln>
        </p:spPr>
        <p:txBody>
          <a:bodyPr wrap="square" lIns="91434" tIns="45717" rIns="91434" bIns="45717" rtlCol="0">
            <a:spAutoFit/>
          </a:bodyPr>
          <a:lstStyle/>
          <a:p>
            <a:pPr algn="just"/>
            <a:r>
              <a:rPr lang="en-US" b="1" u="sng" dirty="0" smtClean="0"/>
              <a:t>Question</a:t>
            </a:r>
            <a:r>
              <a:rPr lang="en-US" b="1" dirty="0" smtClean="0"/>
              <a:t>:</a:t>
            </a:r>
            <a:r>
              <a:rPr lang="en-US" dirty="0"/>
              <a:t> </a:t>
            </a:r>
            <a:r>
              <a:rPr lang="en-US" b="1" i="1" dirty="0"/>
              <a:t>Which is an example of the absolutism under peter the great</a:t>
            </a:r>
            <a:r>
              <a:rPr lang="en-US" dirty="0" smtClean="0"/>
              <a:t>?</a:t>
            </a:r>
          </a:p>
          <a:p>
            <a:pPr algn="just"/>
            <a:r>
              <a:rPr lang="en-US" b="1" u="sng" dirty="0" smtClean="0"/>
              <a:t>Answer</a:t>
            </a:r>
            <a:r>
              <a:rPr lang="en-US" b="1" dirty="0"/>
              <a:t>: </a:t>
            </a:r>
            <a:r>
              <a:rPr lang="en-US" dirty="0"/>
              <a:t>fighting the great northern war required unprecedented economic resources, and </a:t>
            </a:r>
            <a:r>
              <a:rPr lang="en-US" dirty="0" err="1"/>
              <a:t>russia's</a:t>
            </a:r>
            <a:r>
              <a:rPr lang="en-US" dirty="0"/>
              <a:t> yawning budget deficit and aging infrastructure meant that the state could not effectively allocate resources and money in wartime. peter's government was constantly in dire need of money, and at first it responded by monopolizing certain strategic industries, such as salt, alcohol, oak, and tar. peter also taxed many </a:t>
            </a:r>
            <a:r>
              <a:rPr lang="en-US" dirty="0" err="1"/>
              <a:t>russian</a:t>
            </a:r>
            <a:r>
              <a:rPr lang="en-US" dirty="0"/>
              <a:t> cultural customs (such as bathing, fishing, beekeeping, and wearing beards) and issued tax stamps for paper goods. however, with each new tax came new loopholes and new ways to avoid them, and so it became clear that tax reform was simply not enough. **the solution was a sweeping new poll tax, which replaced a household tax on cultivated land. previously, peasants had skirted the tax by combining several households into one estate; now, however, each peasant was assessed individually for a tax of 70 kopeks, paid in cash.</a:t>
            </a:r>
          </a:p>
        </p:txBody>
      </p:sp>
      <p:sp>
        <p:nvSpPr>
          <p:cNvPr id="7" name="TextBox 6"/>
          <p:cNvSpPr txBox="1"/>
          <p:nvPr/>
        </p:nvSpPr>
        <p:spPr>
          <a:xfrm>
            <a:off x="10527957" y="236402"/>
            <a:ext cx="1477204" cy="442668"/>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sz="2000" b="1" dirty="0">
                <a:latin typeface="+mj-lt"/>
                <a:cs typeface="Arial" panose="020B0604020202020204" pitchFamily="34" charset="0"/>
              </a:rPr>
              <a:t>Sources Only</a:t>
            </a:r>
          </a:p>
        </p:txBody>
      </p:sp>
      <p:sp>
        <p:nvSpPr>
          <p:cNvPr id="8" name="TextBox 7"/>
          <p:cNvSpPr txBox="1"/>
          <p:nvPr/>
        </p:nvSpPr>
        <p:spPr>
          <a:xfrm>
            <a:off x="10532073" y="821297"/>
            <a:ext cx="1477204" cy="442668"/>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7" rIns="0" bIns="45717" rtlCol="0">
            <a:spAutoFit/>
          </a:bodyPr>
          <a:lstStyle/>
          <a:p>
            <a:pPr lvl="0" algn="ctr"/>
            <a:r>
              <a:rPr lang="en-US" sz="2000" b="1" dirty="0">
                <a:latin typeface="+mj-lt"/>
                <a:cs typeface="Arial" panose="020B0604020202020204" pitchFamily="34" charset="0"/>
              </a:rPr>
              <a:t>Bing</a:t>
            </a:r>
          </a:p>
        </p:txBody>
      </p:sp>
      <p:sp>
        <p:nvSpPr>
          <p:cNvPr id="9" name="TextBox 8"/>
          <p:cNvSpPr txBox="1"/>
          <p:nvPr/>
        </p:nvSpPr>
        <p:spPr>
          <a:xfrm>
            <a:off x="10544430" y="2477135"/>
            <a:ext cx="1477204" cy="442668"/>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sz="2000" b="1" dirty="0">
                <a:latin typeface="+mj-lt"/>
                <a:cs typeface="Arial" panose="020B0604020202020204" pitchFamily="34" charset="0"/>
              </a:rPr>
              <a:t>Every Thing</a:t>
            </a:r>
          </a:p>
        </p:txBody>
      </p:sp>
      <p:sp>
        <p:nvSpPr>
          <p:cNvPr id="10" name="TextBox 9"/>
          <p:cNvSpPr txBox="1"/>
          <p:nvPr/>
        </p:nvSpPr>
        <p:spPr>
          <a:xfrm>
            <a:off x="10548546" y="3062030"/>
            <a:ext cx="1477204" cy="442668"/>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7" rIns="0" bIns="45717" rtlCol="0">
            <a:spAutoFit/>
          </a:bodyPr>
          <a:lstStyle/>
          <a:p>
            <a:pPr lvl="0" algn="ctr"/>
            <a:r>
              <a:rPr lang="en-US" sz="2000" b="1" dirty="0">
                <a:latin typeface="+mj-lt"/>
                <a:cs typeface="Arial" panose="020B0604020202020204" pitchFamily="34" charset="0"/>
              </a:rPr>
              <a:t>Summary</a:t>
            </a:r>
          </a:p>
        </p:txBody>
      </p:sp>
      <p:sp>
        <p:nvSpPr>
          <p:cNvPr id="11" name="TextBox 10"/>
          <p:cNvSpPr txBox="1"/>
          <p:nvPr/>
        </p:nvSpPr>
        <p:spPr>
          <a:xfrm>
            <a:off x="10595178" y="5714565"/>
            <a:ext cx="1477204" cy="442668"/>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sz="2000" b="1" dirty="0">
                <a:latin typeface="+mj-lt"/>
                <a:cs typeface="Arial" panose="020B0604020202020204" pitchFamily="34" charset="0"/>
              </a:rPr>
              <a:t>Simple</a:t>
            </a:r>
          </a:p>
        </p:txBody>
      </p:sp>
      <p:sp>
        <p:nvSpPr>
          <p:cNvPr id="12" name="TextBox 11"/>
          <p:cNvSpPr txBox="1"/>
          <p:nvPr/>
        </p:nvSpPr>
        <p:spPr>
          <a:xfrm>
            <a:off x="10599294" y="6299460"/>
            <a:ext cx="1477204" cy="442668"/>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tIns="45717" rIns="0" bIns="45717" rtlCol="0">
            <a:spAutoFit/>
          </a:bodyPr>
          <a:lstStyle/>
          <a:p>
            <a:pPr lvl="0" algn="ctr"/>
            <a:r>
              <a:rPr lang="en-US" sz="2000" b="1" dirty="0">
                <a:latin typeface="+mj-lt"/>
                <a:cs typeface="Arial" panose="020B0604020202020204" pitchFamily="34" charset="0"/>
              </a:rPr>
              <a:t>YA!</a:t>
            </a:r>
          </a:p>
        </p:txBody>
      </p:sp>
      <p:sp>
        <p:nvSpPr>
          <p:cNvPr id="13" name="Slide Number Placeholder 12"/>
          <p:cNvSpPr>
            <a:spLocks noGrp="1"/>
          </p:cNvSpPr>
          <p:nvPr>
            <p:ph type="sldNum" sz="quarter" idx="12"/>
          </p:nvPr>
        </p:nvSpPr>
        <p:spPr/>
        <p:txBody>
          <a:bodyPr/>
          <a:lstStyle/>
          <a:p>
            <a:fld id="{2DEE5100-1BDD-4A41-A94D-2FC90B9FF4C4}" type="slidenum">
              <a:rPr lang="en-US" smtClean="0"/>
              <a:t>22</a:t>
            </a:fld>
            <a:endParaRPr lang="en-US"/>
          </a:p>
        </p:txBody>
      </p:sp>
    </p:spTree>
    <p:extLst>
      <p:ext uri="{BB962C8B-B14F-4D97-AF65-F5344CB8AC3E}">
        <p14:creationId xmlns:p14="http://schemas.microsoft.com/office/powerpoint/2010/main" val="40661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3 Key Ideas of Our Approach</a:t>
            </a:r>
            <a:endParaRPr lang="en-US" dirty="0"/>
          </a:p>
        </p:txBody>
      </p:sp>
      <p:sp>
        <p:nvSpPr>
          <p:cNvPr id="3" name="Content Placeholder 2"/>
          <p:cNvSpPr>
            <a:spLocks noGrp="1"/>
          </p:cNvSpPr>
          <p:nvPr>
            <p:ph idx="1"/>
          </p:nvPr>
        </p:nvSpPr>
        <p:spPr/>
        <p:txBody>
          <a:bodyPr/>
          <a:lstStyle/>
          <a:p>
            <a:r>
              <a:rPr lang="en-US" dirty="0" smtClean="0"/>
              <a:t>Retrieve enough/large set of candidate answers</a:t>
            </a:r>
          </a:p>
          <a:p>
            <a:pPr lvl="1"/>
            <a:r>
              <a:rPr lang="en-US" dirty="0" smtClean="0"/>
              <a:t>Leverage multiple sources</a:t>
            </a:r>
          </a:p>
          <a:p>
            <a:r>
              <a:rPr lang="en-US" dirty="0" smtClean="0"/>
              <a:t>Learn how to rank retrieved answers</a:t>
            </a:r>
          </a:p>
          <a:p>
            <a:pPr lvl="1"/>
            <a:r>
              <a:rPr lang="en-US" dirty="0" smtClean="0"/>
              <a:t>Try new features</a:t>
            </a:r>
          </a:p>
          <a:p>
            <a:r>
              <a:rPr lang="en-US" dirty="0" smtClean="0"/>
              <a:t>Summarize top-ranked answers</a:t>
            </a:r>
          </a:p>
          <a:p>
            <a:pPr lvl="1"/>
            <a:r>
              <a:rPr lang="en-US" dirty="0" smtClean="0"/>
              <a:t>Extractive at the sentence level</a:t>
            </a:r>
          </a:p>
          <a:p>
            <a:endParaRPr lang="en-US" dirty="0"/>
          </a:p>
        </p:txBody>
      </p:sp>
      <p:sp>
        <p:nvSpPr>
          <p:cNvPr id="5" name="Slide Number Placeholder 4"/>
          <p:cNvSpPr>
            <a:spLocks noGrp="1"/>
          </p:cNvSpPr>
          <p:nvPr>
            <p:ph type="sldNum" sz="quarter" idx="12"/>
          </p:nvPr>
        </p:nvSpPr>
        <p:spPr/>
        <p:txBody>
          <a:bodyPr/>
          <a:lstStyle/>
          <a:p>
            <a:fld id="{2DEE5100-1BDD-4A41-A94D-2FC90B9FF4C4}" type="slidenum">
              <a:rPr lang="en-US" smtClean="0"/>
              <a:t>3</a:t>
            </a:fld>
            <a:endParaRPr lang="en-US"/>
          </a:p>
        </p:txBody>
      </p:sp>
    </p:spTree>
    <p:extLst>
      <p:ext uri="{BB962C8B-B14F-4D97-AF65-F5344CB8AC3E}">
        <p14:creationId xmlns:p14="http://schemas.microsoft.com/office/powerpoint/2010/main" val="242460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Retrieval</a:t>
            </a:r>
            <a:endParaRPr lang="en-US" dirty="0"/>
          </a:p>
        </p:txBody>
      </p:sp>
      <p:grpSp>
        <p:nvGrpSpPr>
          <p:cNvPr id="5" name="Group 4"/>
          <p:cNvGrpSpPr/>
          <p:nvPr/>
        </p:nvGrpSpPr>
        <p:grpSpPr>
          <a:xfrm>
            <a:off x="2679516" y="1611686"/>
            <a:ext cx="6805885" cy="2604425"/>
            <a:chOff x="1847850" y="2400301"/>
            <a:chExt cx="5057775" cy="2085974"/>
          </a:xfrm>
        </p:grpSpPr>
        <p:sp>
          <p:nvSpPr>
            <p:cNvPr id="6" name="Rounded Rectangle 11"/>
            <p:cNvSpPr>
              <a:spLocks noChangeArrowheads="1"/>
            </p:cNvSpPr>
            <p:nvPr/>
          </p:nvSpPr>
          <p:spPr bwMode="auto">
            <a:xfrm>
              <a:off x="4733925" y="2930525"/>
              <a:ext cx="866775" cy="677862"/>
            </a:xfrm>
            <a:prstGeom prst="roundRect">
              <a:avLst>
                <a:gd name="adj" fmla="val 16667"/>
              </a:avLst>
            </a:prstGeom>
            <a:solidFill>
              <a:srgbClr val="8DB3E2"/>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Bing Search</a:t>
              </a:r>
              <a:endParaRPr kumimoji="0" lang="en-US" altLang="en-US" b="0" i="1" u="none" strike="noStrike" cap="none" normalizeH="0" baseline="0" dirty="0">
                <a:ln>
                  <a:noFill/>
                </a:ln>
                <a:solidFill>
                  <a:schemeClr val="tx1"/>
                </a:solidFill>
                <a:effectLst/>
                <a:cs typeface="Arial" pitchFamily="34" charset="0"/>
              </a:endParaRPr>
            </a:p>
          </p:txBody>
        </p:sp>
        <p:sp>
          <p:nvSpPr>
            <p:cNvPr id="7" name="Rounded Rectangle 12"/>
            <p:cNvSpPr>
              <a:spLocks noChangeArrowheads="1"/>
            </p:cNvSpPr>
            <p:nvPr/>
          </p:nvSpPr>
          <p:spPr bwMode="auto">
            <a:xfrm>
              <a:off x="5943600" y="2921000"/>
              <a:ext cx="838200" cy="687387"/>
            </a:xfrm>
            <a:prstGeom prst="roundRect">
              <a:avLst>
                <a:gd name="adj" fmla="val 16667"/>
              </a:avLst>
            </a:prstGeom>
            <a:solidFill>
              <a:srgbClr val="8DB3E2"/>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Google</a:t>
              </a:r>
              <a:endParaRPr kumimoji="0" lang="en-US" altLang="en-US" b="0" i="1" u="none" strike="noStrike" cap="none" normalizeH="0" baseline="0" dirty="0">
                <a:ln>
                  <a:noFill/>
                </a:ln>
                <a:solidFill>
                  <a:schemeClr val="tx1"/>
                </a:solidFill>
                <a:effectLst/>
                <a:cs typeface="Arial" pitchFamily="34" charset="0"/>
              </a:endParaRPr>
            </a:p>
            <a:p>
              <a:pPr algn="ctr" eaLnBrk="0" fontAlgn="base" hangingPunct="0">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Search </a:t>
              </a:r>
              <a:endParaRPr kumimoji="0" lang="en-US" altLang="en-US" b="0" i="1" u="none" strike="noStrike" cap="none" normalizeH="0" baseline="0" dirty="0">
                <a:ln>
                  <a:noFill/>
                </a:ln>
                <a:solidFill>
                  <a:schemeClr val="tx1"/>
                </a:solidFill>
                <a:effectLst/>
                <a:cs typeface="Arial" pitchFamily="34" charset="0"/>
              </a:endParaRPr>
            </a:p>
          </p:txBody>
        </p:sp>
        <p:sp>
          <p:nvSpPr>
            <p:cNvPr id="8" name="Text Box 2"/>
            <p:cNvSpPr txBox="1">
              <a:spLocks noChangeArrowheads="1"/>
            </p:cNvSpPr>
            <p:nvPr/>
          </p:nvSpPr>
          <p:spPr bwMode="auto">
            <a:xfrm>
              <a:off x="2133600" y="3695700"/>
              <a:ext cx="8524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ea typeface="Calibri" pitchFamily="34" charset="0"/>
                  <a:cs typeface="Arial" pitchFamily="34" charset="0"/>
                </a:rPr>
                <a:t>aggregated answers</a:t>
              </a:r>
              <a:endParaRPr lang="en-US" altLang="en-US" sz="3600" b="1" dirty="0">
                <a:latin typeface="Arial" pitchFamily="34" charset="0"/>
                <a:cs typeface="Arial" pitchFamily="34" charset="0"/>
              </a:endParaRPr>
            </a:p>
          </p:txBody>
        </p:sp>
        <p:sp>
          <p:nvSpPr>
            <p:cNvPr id="9" name="Rounded Rectangle 8"/>
            <p:cNvSpPr/>
            <p:nvPr/>
          </p:nvSpPr>
          <p:spPr>
            <a:xfrm>
              <a:off x="3367089" y="2400301"/>
              <a:ext cx="3538536" cy="1940258"/>
            </a:xfrm>
            <a:prstGeom prst="round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0" name="Text Box 144"/>
            <p:cNvSpPr txBox="1">
              <a:spLocks noChangeArrowheads="1"/>
            </p:cNvSpPr>
            <p:nvPr/>
          </p:nvSpPr>
          <p:spPr bwMode="auto">
            <a:xfrm>
              <a:off x="4486275" y="2407285"/>
              <a:ext cx="1295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600" b="1" i="1" dirty="0">
                  <a:ea typeface="Calibri" pitchFamily="34" charset="0"/>
                  <a:cs typeface="Times New Roman" pitchFamily="18" charset="0"/>
                </a:rPr>
                <a:t>Answer Retrieval</a:t>
              </a:r>
              <a:endParaRPr lang="en-US" altLang="en-US" sz="2800" dirty="0">
                <a:cs typeface="Arial" pitchFamily="34" charset="0"/>
              </a:endParaRPr>
            </a:p>
          </p:txBody>
        </p:sp>
        <p:sp>
          <p:nvSpPr>
            <p:cNvPr id="11" name="Rounded Rectangle 21"/>
            <p:cNvSpPr>
              <a:spLocks noChangeArrowheads="1"/>
            </p:cNvSpPr>
            <p:nvPr/>
          </p:nvSpPr>
          <p:spPr bwMode="auto">
            <a:xfrm>
              <a:off x="3506788" y="2941637"/>
              <a:ext cx="866775" cy="677863"/>
            </a:xfrm>
            <a:prstGeom prst="roundRect">
              <a:avLst>
                <a:gd name="adj" fmla="val 16667"/>
              </a:avLst>
            </a:prstGeom>
            <a:solidFill>
              <a:srgbClr val="8DB3E2"/>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YA! Search</a:t>
              </a:r>
              <a:endParaRPr kumimoji="0" lang="en-US" altLang="en-US" b="0" i="1" u="none" strike="noStrike" cap="none" normalizeH="0" baseline="0" dirty="0">
                <a:ln>
                  <a:noFill/>
                </a:ln>
                <a:solidFill>
                  <a:schemeClr val="tx1"/>
                </a:solidFill>
                <a:effectLst/>
                <a:cs typeface="Arial" pitchFamily="34" charset="0"/>
              </a:endParaRPr>
            </a:p>
          </p:txBody>
        </p:sp>
        <p:cxnSp>
          <p:nvCxnSpPr>
            <p:cNvPr id="12" name="Straight Arrow Connector 11"/>
            <p:cNvCxnSpPr/>
            <p:nvPr/>
          </p:nvCxnSpPr>
          <p:spPr>
            <a:xfrm>
              <a:off x="2722244" y="2705100"/>
              <a:ext cx="364045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6" idx="2"/>
              <a:endCxn id="7" idx="0"/>
            </p:cNvCxnSpPr>
            <p:nvPr/>
          </p:nvCxnSpPr>
          <p:spPr>
            <a:xfrm>
              <a:off x="6362700" y="2705100"/>
              <a:ext cx="0" cy="215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2"/>
              <a:endCxn id="6" idx="0"/>
            </p:cNvCxnSpPr>
            <p:nvPr/>
          </p:nvCxnSpPr>
          <p:spPr>
            <a:xfrm>
              <a:off x="5167312" y="2705100"/>
              <a:ext cx="1" cy="2254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2"/>
              <a:endCxn id="11" idx="0"/>
            </p:cNvCxnSpPr>
            <p:nvPr/>
          </p:nvCxnSpPr>
          <p:spPr>
            <a:xfrm>
              <a:off x="3940175" y="2705100"/>
              <a:ext cx="1" cy="2365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248400" y="2447290"/>
              <a:ext cx="228600" cy="257810"/>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17" name="Rounded Rectangle 16"/>
            <p:cNvSpPr/>
            <p:nvPr/>
          </p:nvSpPr>
          <p:spPr>
            <a:xfrm>
              <a:off x="5053012" y="2447290"/>
              <a:ext cx="228600" cy="257810"/>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18" name="Rounded Rectangle 17"/>
            <p:cNvSpPr/>
            <p:nvPr/>
          </p:nvSpPr>
          <p:spPr>
            <a:xfrm>
              <a:off x="3825875" y="2447290"/>
              <a:ext cx="228600" cy="257810"/>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cxnSp>
          <p:nvCxnSpPr>
            <p:cNvPr id="19" name="Straight Arrow Connector 18"/>
            <p:cNvCxnSpPr>
              <a:stCxn id="7" idx="2"/>
              <a:endCxn id="22" idx="0"/>
            </p:cNvCxnSpPr>
            <p:nvPr/>
          </p:nvCxnSpPr>
          <p:spPr>
            <a:xfrm>
              <a:off x="6362700" y="3608387"/>
              <a:ext cx="0" cy="6089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23" idx="0"/>
            </p:cNvCxnSpPr>
            <p:nvPr/>
          </p:nvCxnSpPr>
          <p:spPr>
            <a:xfrm flipH="1">
              <a:off x="5167312" y="3608387"/>
              <a:ext cx="1" cy="6200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2"/>
              <a:endCxn id="24" idx="0"/>
            </p:cNvCxnSpPr>
            <p:nvPr/>
          </p:nvCxnSpPr>
          <p:spPr>
            <a:xfrm flipH="1">
              <a:off x="3940175" y="3619500"/>
              <a:ext cx="1" cy="5978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248400" y="4217353"/>
              <a:ext cx="228600" cy="257810"/>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23" name="Rounded Rectangle 22"/>
            <p:cNvSpPr/>
            <p:nvPr/>
          </p:nvSpPr>
          <p:spPr>
            <a:xfrm>
              <a:off x="5053012" y="4228465"/>
              <a:ext cx="228600" cy="257810"/>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24" name="Rounded Rectangle 23"/>
            <p:cNvSpPr/>
            <p:nvPr/>
          </p:nvSpPr>
          <p:spPr>
            <a:xfrm>
              <a:off x="3825875" y="4217353"/>
              <a:ext cx="228600" cy="257810"/>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cxnSp>
          <p:nvCxnSpPr>
            <p:cNvPr id="25" name="Straight Arrow Connector 24"/>
            <p:cNvCxnSpPr/>
            <p:nvPr/>
          </p:nvCxnSpPr>
          <p:spPr>
            <a:xfrm>
              <a:off x="2590800" y="4219575"/>
              <a:ext cx="3773806" cy="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2009167" y="2960855"/>
              <a:ext cx="75882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cs typeface="Arial" pitchFamily="34" charset="0"/>
                </a:rPr>
                <a:t>incoming question</a:t>
              </a:r>
              <a:endParaRPr lang="en-US" altLang="en-US" sz="3600" b="1" dirty="0">
                <a:latin typeface="Arial" pitchFamily="34" charset="0"/>
                <a:cs typeface="Arial" pitchFamily="34" charset="0"/>
              </a:endParaRPr>
            </a:p>
          </p:txBody>
        </p:sp>
        <p:sp>
          <p:nvSpPr>
            <p:cNvPr id="39" name="Oval Callout 38"/>
            <p:cNvSpPr/>
            <p:nvPr/>
          </p:nvSpPr>
          <p:spPr>
            <a:xfrm>
              <a:off x="2159980" y="2447289"/>
              <a:ext cx="457200" cy="439217"/>
            </a:xfrm>
            <a:prstGeom prst="wedgeEllipseCallou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Q</a:t>
              </a:r>
              <a:endParaRPr lang="en-US" sz="2800" b="1" dirty="0">
                <a:solidFill>
                  <a:schemeClr val="tx1"/>
                </a:solidFill>
              </a:endParaRPr>
            </a:p>
          </p:txBody>
        </p:sp>
        <p:sp>
          <p:nvSpPr>
            <p:cNvPr id="43" name="Text Box 2"/>
            <p:cNvSpPr txBox="1">
              <a:spLocks noChangeArrowheads="1"/>
            </p:cNvSpPr>
            <p:nvPr/>
          </p:nvSpPr>
          <p:spPr bwMode="auto">
            <a:xfrm>
              <a:off x="4010025" y="3705225"/>
              <a:ext cx="75882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ea typeface="Calibri" pitchFamily="34" charset="0"/>
                  <a:cs typeface="Arial" pitchFamily="34" charset="0"/>
                </a:rPr>
                <a:t>candidate answers</a:t>
              </a:r>
              <a:endParaRPr lang="en-US" altLang="en-US" sz="3600" b="1" dirty="0">
                <a:latin typeface="Arial" pitchFamily="34" charset="0"/>
                <a:cs typeface="Arial" pitchFamily="34" charset="0"/>
              </a:endParaRPr>
            </a:p>
          </p:txBody>
        </p:sp>
        <p:sp>
          <p:nvSpPr>
            <p:cNvPr id="44" name="Text Box 2"/>
            <p:cNvSpPr txBox="1">
              <a:spLocks noChangeArrowheads="1"/>
            </p:cNvSpPr>
            <p:nvPr/>
          </p:nvSpPr>
          <p:spPr bwMode="auto">
            <a:xfrm>
              <a:off x="5181600" y="3705225"/>
              <a:ext cx="75882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ea typeface="Calibri" pitchFamily="34" charset="0"/>
                  <a:cs typeface="Arial" pitchFamily="34" charset="0"/>
                </a:rPr>
                <a:t>candidate answers</a:t>
              </a:r>
              <a:endParaRPr lang="en-US" altLang="en-US" sz="3600" b="1" dirty="0">
                <a:latin typeface="Arial" pitchFamily="34" charset="0"/>
                <a:cs typeface="Arial" pitchFamily="34" charset="0"/>
              </a:endParaRPr>
            </a:p>
          </p:txBody>
        </p:sp>
        <p:grpSp>
          <p:nvGrpSpPr>
            <p:cNvPr id="46" name="Group 45"/>
            <p:cNvGrpSpPr/>
            <p:nvPr/>
          </p:nvGrpSpPr>
          <p:grpSpPr>
            <a:xfrm>
              <a:off x="2005329" y="4029075"/>
              <a:ext cx="347346" cy="335968"/>
              <a:chOff x="7019925" y="4359662"/>
              <a:chExt cx="347346" cy="335968"/>
            </a:xfrm>
          </p:grpSpPr>
          <p:sp>
            <p:nvSpPr>
              <p:cNvPr id="80" name="Oval Callout 79"/>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81" name="Oval Callout 80"/>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82" name="Oval Callout 81"/>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grpSp>
          <p:nvGrpSpPr>
            <p:cNvPr id="47" name="Group 46"/>
            <p:cNvGrpSpPr/>
            <p:nvPr/>
          </p:nvGrpSpPr>
          <p:grpSpPr>
            <a:xfrm>
              <a:off x="1847850" y="4143375"/>
              <a:ext cx="347346" cy="335968"/>
              <a:chOff x="7019925" y="4359662"/>
              <a:chExt cx="347346" cy="335968"/>
            </a:xfrm>
          </p:grpSpPr>
          <p:sp>
            <p:nvSpPr>
              <p:cNvPr id="77" name="Oval Callout 76"/>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8" name="Oval Callout 77"/>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9" name="Oval Callout 78"/>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grpSp>
          <p:nvGrpSpPr>
            <p:cNvPr id="50" name="Group 49"/>
            <p:cNvGrpSpPr/>
            <p:nvPr/>
          </p:nvGrpSpPr>
          <p:grpSpPr>
            <a:xfrm>
              <a:off x="5947408" y="3730425"/>
              <a:ext cx="347346" cy="335968"/>
              <a:chOff x="5947408" y="3730425"/>
              <a:chExt cx="347346" cy="335968"/>
            </a:xfrm>
          </p:grpSpPr>
          <p:grpSp>
            <p:nvGrpSpPr>
              <p:cNvPr id="66" name="Group 65"/>
              <p:cNvGrpSpPr/>
              <p:nvPr/>
            </p:nvGrpSpPr>
            <p:grpSpPr>
              <a:xfrm>
                <a:off x="5947408" y="3730425"/>
                <a:ext cx="347346" cy="335968"/>
                <a:chOff x="7019925" y="4359662"/>
                <a:chExt cx="347346" cy="335968"/>
              </a:xfrm>
            </p:grpSpPr>
            <p:sp>
              <p:nvSpPr>
                <p:cNvPr id="68" name="Oval Callout 67"/>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9" name="Oval Callout 68"/>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0" name="Oval Callout 69"/>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sp>
            <p:nvSpPr>
              <p:cNvPr id="67" name="Text Box 2"/>
              <p:cNvSpPr txBox="1">
                <a:spLocks noChangeArrowheads="1"/>
              </p:cNvSpPr>
              <p:nvPr/>
            </p:nvSpPr>
            <p:spPr bwMode="auto">
              <a:xfrm>
                <a:off x="5953125" y="3825976"/>
                <a:ext cx="222883" cy="1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sp>
          <p:nvSpPr>
            <p:cNvPr id="51" name="Text Box 2"/>
            <p:cNvSpPr txBox="1">
              <a:spLocks noChangeArrowheads="1"/>
            </p:cNvSpPr>
            <p:nvPr/>
          </p:nvSpPr>
          <p:spPr bwMode="auto">
            <a:xfrm>
              <a:off x="1856178" y="4226026"/>
              <a:ext cx="222883" cy="1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nvGrpSpPr>
            <p:cNvPr id="53" name="Group 52"/>
            <p:cNvGrpSpPr/>
            <p:nvPr/>
          </p:nvGrpSpPr>
          <p:grpSpPr>
            <a:xfrm>
              <a:off x="4758054" y="3730425"/>
              <a:ext cx="347346" cy="335968"/>
              <a:chOff x="5947408" y="3730425"/>
              <a:chExt cx="347346" cy="335968"/>
            </a:xfrm>
          </p:grpSpPr>
          <p:grpSp>
            <p:nvGrpSpPr>
              <p:cNvPr id="61" name="Group 60"/>
              <p:cNvGrpSpPr/>
              <p:nvPr/>
            </p:nvGrpSpPr>
            <p:grpSpPr>
              <a:xfrm>
                <a:off x="5947408" y="3730425"/>
                <a:ext cx="347346" cy="335968"/>
                <a:chOff x="7019925" y="4359662"/>
                <a:chExt cx="347346" cy="335968"/>
              </a:xfrm>
            </p:grpSpPr>
            <p:sp>
              <p:nvSpPr>
                <p:cNvPr id="63" name="Oval Callout 62"/>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4" name="Oval Callout 63"/>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5" name="Oval Callout 64"/>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sp>
            <p:nvSpPr>
              <p:cNvPr id="62" name="Text Box 2"/>
              <p:cNvSpPr txBox="1">
                <a:spLocks noChangeArrowheads="1"/>
              </p:cNvSpPr>
              <p:nvPr/>
            </p:nvSpPr>
            <p:spPr bwMode="auto">
              <a:xfrm>
                <a:off x="5953125" y="3825976"/>
                <a:ext cx="222883" cy="1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grpSp>
          <p:nvGrpSpPr>
            <p:cNvPr id="54" name="Group 53"/>
            <p:cNvGrpSpPr/>
            <p:nvPr/>
          </p:nvGrpSpPr>
          <p:grpSpPr>
            <a:xfrm>
              <a:off x="3533775" y="3730425"/>
              <a:ext cx="347346" cy="335968"/>
              <a:chOff x="5947408" y="3730425"/>
              <a:chExt cx="347346" cy="335968"/>
            </a:xfrm>
          </p:grpSpPr>
          <p:grpSp>
            <p:nvGrpSpPr>
              <p:cNvPr id="56" name="Group 55"/>
              <p:cNvGrpSpPr/>
              <p:nvPr/>
            </p:nvGrpSpPr>
            <p:grpSpPr>
              <a:xfrm>
                <a:off x="5947408" y="3730425"/>
                <a:ext cx="347346" cy="335968"/>
                <a:chOff x="7019925" y="4359662"/>
                <a:chExt cx="347346" cy="335968"/>
              </a:xfrm>
            </p:grpSpPr>
            <p:sp>
              <p:nvSpPr>
                <p:cNvPr id="58" name="Oval Callout 57"/>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59" name="Oval Callout 58"/>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0" name="Oval Callout 59"/>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sp>
            <p:nvSpPr>
              <p:cNvPr id="57" name="Text Box 2"/>
              <p:cNvSpPr txBox="1">
                <a:spLocks noChangeArrowheads="1"/>
              </p:cNvSpPr>
              <p:nvPr/>
            </p:nvSpPr>
            <p:spPr bwMode="auto">
              <a:xfrm>
                <a:off x="5953125" y="3825976"/>
                <a:ext cx="222883" cy="1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grpSp>
      <p:sp>
        <p:nvSpPr>
          <p:cNvPr id="89" name="TextBox 88"/>
          <p:cNvSpPr txBox="1"/>
          <p:nvPr/>
        </p:nvSpPr>
        <p:spPr>
          <a:xfrm>
            <a:off x="1915298" y="4700512"/>
            <a:ext cx="2459932" cy="715083"/>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smtClean="0"/>
              <a:t>Archived index of </a:t>
            </a:r>
            <a:br>
              <a:rPr lang="en-US" dirty="0" smtClean="0"/>
            </a:br>
            <a:r>
              <a:rPr lang="en-US" dirty="0" smtClean="0"/>
              <a:t>16.9M </a:t>
            </a:r>
            <a:r>
              <a:rPr lang="en-US" dirty="0"/>
              <a:t>Qs (2013-2016</a:t>
            </a:r>
            <a:r>
              <a:rPr lang="en-US" dirty="0" smtClean="0"/>
              <a:t>)</a:t>
            </a:r>
            <a:endParaRPr lang="en-US" dirty="0"/>
          </a:p>
        </p:txBody>
      </p:sp>
      <p:cxnSp>
        <p:nvCxnSpPr>
          <p:cNvPr id="91" name="Straight Arrow Connector 90"/>
          <p:cNvCxnSpPr>
            <a:stCxn id="89" idx="0"/>
          </p:cNvCxnSpPr>
          <p:nvPr/>
        </p:nvCxnSpPr>
        <p:spPr>
          <a:xfrm flipV="1">
            <a:off x="3145264" y="3120032"/>
            <a:ext cx="1879782" cy="1580480"/>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532751" y="4700511"/>
            <a:ext cx="1925155" cy="408616"/>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smtClean="0"/>
              <a:t>Live API search</a:t>
            </a:r>
            <a:endParaRPr lang="en-US" dirty="0"/>
          </a:p>
        </p:txBody>
      </p:sp>
      <p:cxnSp>
        <p:nvCxnSpPr>
          <p:cNvPr id="95" name="Straight Arrow Connector 94"/>
          <p:cNvCxnSpPr>
            <a:stCxn id="94" idx="0"/>
          </p:cNvCxnSpPr>
          <p:nvPr/>
        </p:nvCxnSpPr>
        <p:spPr>
          <a:xfrm flipV="1">
            <a:off x="6495329" y="3120032"/>
            <a:ext cx="330947" cy="1580479"/>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8732455" y="4700512"/>
            <a:ext cx="1925155" cy="715083"/>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smtClean="0"/>
              <a:t>Live scrapping of search results</a:t>
            </a:r>
            <a:endParaRPr lang="en-US" dirty="0"/>
          </a:p>
        </p:txBody>
      </p:sp>
      <p:cxnSp>
        <p:nvCxnSpPr>
          <p:cNvPr id="99" name="Straight Arrow Connector 98"/>
          <p:cNvCxnSpPr>
            <a:stCxn id="98" idx="0"/>
          </p:cNvCxnSpPr>
          <p:nvPr/>
        </p:nvCxnSpPr>
        <p:spPr>
          <a:xfrm flipH="1" flipV="1">
            <a:off x="9168714" y="3120032"/>
            <a:ext cx="526319" cy="1580480"/>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645879" y="5553979"/>
            <a:ext cx="3118276" cy="715083"/>
          </a:xfrm>
          <a:prstGeom prst="roundRect">
            <a:avLst/>
          </a:prstGeom>
        </p:spPr>
        <p:style>
          <a:lnRef idx="1">
            <a:schemeClr val="accent4"/>
          </a:lnRef>
          <a:fillRef idx="2">
            <a:schemeClr val="accent4"/>
          </a:fillRef>
          <a:effectRef idx="1">
            <a:schemeClr val="accent4"/>
          </a:effectRef>
          <a:fontRef idx="minor">
            <a:schemeClr val="dk1"/>
          </a:fontRef>
        </p:style>
        <p:txBody>
          <a:bodyPr wrap="square" lIns="91434" tIns="45717" rIns="91434" bIns="45717" rtlCol="0">
            <a:spAutoFit/>
          </a:bodyPr>
          <a:lstStyle/>
          <a:p>
            <a:pPr marL="111118" lvl="1" indent="-111118">
              <a:buFont typeface="Arial" panose="020B0604020202020204" pitchFamily="34" charset="0"/>
              <a:buChar char="•"/>
            </a:pPr>
            <a:r>
              <a:rPr lang="en-US" dirty="0" smtClean="0"/>
              <a:t>Question-Question similarity</a:t>
            </a:r>
          </a:p>
          <a:p>
            <a:pPr marL="111118" lvl="1" indent="-111118">
              <a:buFont typeface="Arial" panose="020B0604020202020204" pitchFamily="34" charset="0"/>
              <a:buChar char="•"/>
            </a:pPr>
            <a:r>
              <a:rPr lang="en-US" dirty="0" smtClean="0"/>
              <a:t>Best answers of top 5</a:t>
            </a:r>
          </a:p>
        </p:txBody>
      </p:sp>
      <p:sp>
        <p:nvSpPr>
          <p:cNvPr id="112" name="TextBox 111"/>
          <p:cNvSpPr txBox="1"/>
          <p:nvPr/>
        </p:nvSpPr>
        <p:spPr>
          <a:xfrm>
            <a:off x="5532751" y="5282956"/>
            <a:ext cx="1920119" cy="408616"/>
          </a:xfrm>
          <a:prstGeom prst="roundRect">
            <a:avLst/>
          </a:prstGeom>
        </p:spPr>
        <p:style>
          <a:lnRef idx="1">
            <a:schemeClr val="accent4"/>
          </a:lnRef>
          <a:fillRef idx="2">
            <a:schemeClr val="accent4"/>
          </a:fillRef>
          <a:effectRef idx="1">
            <a:schemeClr val="accent4"/>
          </a:effectRef>
          <a:fontRef idx="minor">
            <a:schemeClr val="dk1"/>
          </a:fontRef>
        </p:style>
        <p:txBody>
          <a:bodyPr wrap="square" lIns="91434" tIns="45717" rIns="91434" bIns="45717" rtlCol="0">
            <a:spAutoFit/>
          </a:bodyPr>
          <a:lstStyle/>
          <a:p>
            <a:pPr marL="0" lvl="1" algn="ctr"/>
            <a:r>
              <a:rPr lang="en-US" dirty="0" smtClean="0"/>
              <a:t>Snippets of top 5</a:t>
            </a:r>
          </a:p>
        </p:txBody>
      </p:sp>
      <p:sp>
        <p:nvSpPr>
          <p:cNvPr id="113" name="TextBox 112"/>
          <p:cNvSpPr txBox="1"/>
          <p:nvPr/>
        </p:nvSpPr>
        <p:spPr>
          <a:xfrm>
            <a:off x="8732455" y="5553979"/>
            <a:ext cx="1920119" cy="408616"/>
          </a:xfrm>
          <a:prstGeom prst="roundRect">
            <a:avLst/>
          </a:prstGeom>
        </p:spPr>
        <p:style>
          <a:lnRef idx="1">
            <a:schemeClr val="accent4"/>
          </a:lnRef>
          <a:fillRef idx="2">
            <a:schemeClr val="accent4"/>
          </a:fillRef>
          <a:effectRef idx="1">
            <a:schemeClr val="accent4"/>
          </a:effectRef>
          <a:fontRef idx="minor">
            <a:schemeClr val="dk1"/>
          </a:fontRef>
        </p:style>
        <p:txBody>
          <a:bodyPr wrap="square" lIns="91434" tIns="45717" rIns="91434" bIns="45717" rtlCol="0">
            <a:spAutoFit/>
          </a:bodyPr>
          <a:lstStyle/>
          <a:p>
            <a:pPr marL="0" lvl="1" algn="ctr"/>
            <a:r>
              <a:rPr lang="en-US" dirty="0" smtClean="0"/>
              <a:t>Snippets of top 5</a:t>
            </a:r>
          </a:p>
        </p:txBody>
      </p:sp>
      <p:sp>
        <p:nvSpPr>
          <p:cNvPr id="119" name="Slide Number Placeholder 118"/>
          <p:cNvSpPr>
            <a:spLocks noGrp="1"/>
          </p:cNvSpPr>
          <p:nvPr>
            <p:ph type="sldNum" sz="quarter" idx="12"/>
          </p:nvPr>
        </p:nvSpPr>
        <p:spPr/>
        <p:txBody>
          <a:bodyPr/>
          <a:lstStyle/>
          <a:p>
            <a:fld id="{2DEE5100-1BDD-4A41-A94D-2FC90B9FF4C4}" type="slidenum">
              <a:rPr lang="en-US" smtClean="0"/>
              <a:t>4</a:t>
            </a:fld>
            <a:endParaRPr lang="en-US"/>
          </a:p>
        </p:txBody>
      </p:sp>
    </p:spTree>
    <p:extLst>
      <p:ext uri="{BB962C8B-B14F-4D97-AF65-F5344CB8AC3E}">
        <p14:creationId xmlns:p14="http://schemas.microsoft.com/office/powerpoint/2010/main" val="262877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anim calcmode="lin" valueType="num">
                                      <p:cBhvr>
                                        <p:cTn id="14" dur="500" fill="hold"/>
                                        <p:tgtEl>
                                          <p:spTgt spid="104"/>
                                        </p:tgtEl>
                                        <p:attrNameLst>
                                          <p:attrName>ppt_x</p:attrName>
                                        </p:attrNameLst>
                                      </p:cBhvr>
                                      <p:tavLst>
                                        <p:tav tm="0">
                                          <p:val>
                                            <p:strVal val="#ppt_x"/>
                                          </p:val>
                                        </p:tav>
                                        <p:tav tm="100000">
                                          <p:val>
                                            <p:strVal val="#ppt_x"/>
                                          </p:val>
                                        </p:tav>
                                      </p:tavLst>
                                    </p:anim>
                                    <p:anim calcmode="lin" valueType="num">
                                      <p:cBhvr>
                                        <p:cTn id="15"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fade">
                                      <p:cBhvr>
                                        <p:cTn id="26" dur="500"/>
                                        <p:tgtEl>
                                          <p:spTgt spid="112"/>
                                        </p:tgtEl>
                                      </p:cBhvr>
                                    </p:animEffect>
                                    <p:anim calcmode="lin" valueType="num">
                                      <p:cBhvr>
                                        <p:cTn id="27" dur="500" fill="hold"/>
                                        <p:tgtEl>
                                          <p:spTgt spid="112"/>
                                        </p:tgtEl>
                                        <p:attrNameLst>
                                          <p:attrName>ppt_x</p:attrName>
                                        </p:attrNameLst>
                                      </p:cBhvr>
                                      <p:tavLst>
                                        <p:tav tm="0">
                                          <p:val>
                                            <p:strVal val="#ppt_x"/>
                                          </p:val>
                                        </p:tav>
                                        <p:tav tm="100000">
                                          <p:val>
                                            <p:strVal val="#ppt_x"/>
                                          </p:val>
                                        </p:tav>
                                      </p:tavLst>
                                    </p:anim>
                                    <p:anim calcmode="lin" valueType="num">
                                      <p:cBhvr>
                                        <p:cTn id="28"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500"/>
                                        <p:tgtEl>
                                          <p:spTgt spid="113"/>
                                        </p:tgtEl>
                                      </p:cBhvr>
                                    </p:animEffect>
                                    <p:anim calcmode="lin" valueType="num">
                                      <p:cBhvr>
                                        <p:cTn id="40" dur="500" fill="hold"/>
                                        <p:tgtEl>
                                          <p:spTgt spid="113"/>
                                        </p:tgtEl>
                                        <p:attrNameLst>
                                          <p:attrName>ppt_x</p:attrName>
                                        </p:attrNameLst>
                                      </p:cBhvr>
                                      <p:tavLst>
                                        <p:tav tm="0">
                                          <p:val>
                                            <p:strVal val="#ppt_x"/>
                                          </p:val>
                                        </p:tav>
                                        <p:tav tm="100000">
                                          <p:val>
                                            <p:strVal val="#ppt_x"/>
                                          </p:val>
                                        </p:tav>
                                      </p:tavLst>
                                    </p:anim>
                                    <p:anim calcmode="lin" valueType="num">
                                      <p:cBhvr>
                                        <p:cTn id="41"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4" grpId="0" animBg="1"/>
      <p:bldP spid="98" grpId="0" animBg="1"/>
      <p:bldP spid="104" grpId="0" animBg="1"/>
      <p:bldP spid="112" grpId="0" animBg="1"/>
      <p:bldP spid="1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How to Rank Answers</a:t>
            </a:r>
            <a:endParaRPr lang="en-US" dirty="0"/>
          </a:p>
        </p:txBody>
      </p:sp>
      <p:sp>
        <p:nvSpPr>
          <p:cNvPr id="5" name="Can 4"/>
          <p:cNvSpPr/>
          <p:nvPr/>
        </p:nvSpPr>
        <p:spPr>
          <a:xfrm>
            <a:off x="2059196" y="3153873"/>
            <a:ext cx="1392574" cy="967016"/>
          </a:xfrm>
          <a:prstGeom prst="can">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ysClr val="windowText" lastClr="000000"/>
            </a:solidFill>
            <a:prstDash val="solid"/>
            <a:miter lim="800000"/>
          </a:ln>
          <a:effectLst/>
        </p:spPr>
        <p:txBody>
          <a:bodyPr rot="0" spcFirstLastPara="0" vert="horz" wrap="square" lIns="0" tIns="45717" rIns="0" bIns="45717" numCol="1" spcCol="0" rtlCol="0" fromWordArt="0" anchor="ctr" anchorCtr="0" forceAA="0" compatLnSpc="1">
            <a:prstTxWarp prst="textNoShape">
              <a:avLst/>
            </a:prstTxWarp>
            <a:noAutofit/>
          </a:bodyPr>
          <a:lstStyle/>
          <a:p>
            <a:pPr algn="ctr">
              <a:lnSpc>
                <a:spcPct val="115000"/>
              </a:lnSpc>
              <a:spcAft>
                <a:spcPts val="1000"/>
              </a:spcAft>
            </a:pPr>
            <a:r>
              <a:rPr lang="en-US" sz="1600" b="1" dirty="0">
                <a:latin typeface="Calibri"/>
                <a:ea typeface="Calibri"/>
                <a:cs typeface="Arial"/>
              </a:rPr>
              <a:t>TREC’15 QRELS (training data)</a:t>
            </a:r>
          </a:p>
        </p:txBody>
      </p:sp>
      <p:sp>
        <p:nvSpPr>
          <p:cNvPr id="6" name="Rounded Rectangle 5"/>
          <p:cNvSpPr/>
          <p:nvPr/>
        </p:nvSpPr>
        <p:spPr>
          <a:xfrm>
            <a:off x="3974543" y="3129318"/>
            <a:ext cx="1555615" cy="1016124"/>
          </a:xfrm>
          <a:prstGeom prst="roundRect">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lang="en-US" sz="2000" b="1" i="1" dirty="0">
                <a:ea typeface="Calibri" pitchFamily="34" charset="0"/>
                <a:cs typeface="Arial" pitchFamily="34" charset="0"/>
              </a:rPr>
              <a:t>Feature Extraction</a:t>
            </a:r>
          </a:p>
        </p:txBody>
      </p:sp>
      <p:sp>
        <p:nvSpPr>
          <p:cNvPr id="9" name="Can 8"/>
          <p:cNvSpPr/>
          <p:nvPr/>
        </p:nvSpPr>
        <p:spPr>
          <a:xfrm>
            <a:off x="4072149" y="1626134"/>
            <a:ext cx="1360405" cy="967016"/>
          </a:xfrm>
          <a:prstGeom prst="can">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ysClr val="windowText" lastClr="000000"/>
            </a:solidFill>
            <a:prstDash val="solid"/>
            <a:miter lim="800000"/>
          </a:ln>
          <a:effectLst/>
        </p:spPr>
        <p:txBody>
          <a:bodyPr rot="0" spcFirstLastPara="0" vert="horz" wrap="square" lIns="0" tIns="45717" rIns="0" bIns="45717" numCol="1" spcCol="0" rtlCol="0" fromWordArt="0" anchor="ctr" anchorCtr="0" forceAA="0" compatLnSpc="1">
            <a:prstTxWarp prst="textNoShape">
              <a:avLst/>
            </a:prstTxWarp>
            <a:noAutofit/>
          </a:bodyPr>
          <a:lstStyle/>
          <a:p>
            <a:pPr algn="ctr">
              <a:lnSpc>
                <a:spcPct val="115000"/>
              </a:lnSpc>
              <a:spcAft>
                <a:spcPts val="1000"/>
              </a:spcAft>
            </a:pPr>
            <a:r>
              <a:rPr lang="en-US" sz="1600" b="1" dirty="0">
                <a:latin typeface="Calibri"/>
                <a:ea typeface="Calibri"/>
                <a:cs typeface="Arial"/>
              </a:rPr>
              <a:t>pre-trained </a:t>
            </a:r>
            <a:r>
              <a:rPr lang="en-US" sz="1600" b="1" dirty="0" err="1">
                <a:latin typeface="Calibri"/>
                <a:ea typeface="Calibri"/>
                <a:cs typeface="Arial"/>
              </a:rPr>
              <a:t>GloVE</a:t>
            </a:r>
            <a:r>
              <a:rPr lang="en-US" sz="1600" b="1" dirty="0">
                <a:latin typeface="Calibri"/>
                <a:ea typeface="Calibri"/>
                <a:cs typeface="Arial"/>
              </a:rPr>
              <a:t> model</a:t>
            </a:r>
          </a:p>
        </p:txBody>
      </p:sp>
      <p:cxnSp>
        <p:nvCxnSpPr>
          <p:cNvPr id="10" name="Straight Arrow Connector 9"/>
          <p:cNvCxnSpPr>
            <a:stCxn id="9" idx="3"/>
            <a:endCxn id="6" idx="0"/>
          </p:cNvCxnSpPr>
          <p:nvPr/>
        </p:nvCxnSpPr>
        <p:spPr>
          <a:xfrm flipH="1">
            <a:off x="4752351" y="2593150"/>
            <a:ext cx="2" cy="5361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4"/>
            <a:endCxn id="6" idx="1"/>
          </p:cNvCxnSpPr>
          <p:nvPr/>
        </p:nvCxnSpPr>
        <p:spPr>
          <a:xfrm flipV="1">
            <a:off x="3451770" y="3637380"/>
            <a:ext cx="522772"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9002" y="4552227"/>
            <a:ext cx="1925155" cy="408616"/>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smtClean="0"/>
              <a:t>MK features</a:t>
            </a:r>
            <a:endParaRPr lang="en-US" dirty="0"/>
          </a:p>
        </p:txBody>
      </p:sp>
      <p:cxnSp>
        <p:nvCxnSpPr>
          <p:cNvPr id="20" name="Straight Arrow Connector 19"/>
          <p:cNvCxnSpPr>
            <a:stCxn id="19" idx="0"/>
            <a:endCxn id="6" idx="2"/>
          </p:cNvCxnSpPr>
          <p:nvPr/>
        </p:nvCxnSpPr>
        <p:spPr>
          <a:xfrm flipV="1">
            <a:off x="3421580" y="4145442"/>
            <a:ext cx="1330771" cy="406785"/>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0948" y="4552227"/>
            <a:ext cx="1925155" cy="408616"/>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err="1" smtClean="0"/>
              <a:t>Cov</a:t>
            </a:r>
            <a:r>
              <a:rPr lang="en-US" dirty="0" smtClean="0"/>
              <a:t> features</a:t>
            </a:r>
            <a:endParaRPr lang="en-US" dirty="0"/>
          </a:p>
        </p:txBody>
      </p:sp>
      <p:cxnSp>
        <p:nvCxnSpPr>
          <p:cNvPr id="23" name="Straight Arrow Connector 22"/>
          <p:cNvCxnSpPr>
            <a:stCxn id="22" idx="0"/>
            <a:endCxn id="6" idx="2"/>
          </p:cNvCxnSpPr>
          <p:nvPr/>
        </p:nvCxnSpPr>
        <p:spPr>
          <a:xfrm flipH="1" flipV="1">
            <a:off x="4752351" y="4145442"/>
            <a:ext cx="1021175" cy="406785"/>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3117" y="5050623"/>
            <a:ext cx="1925155" cy="1663391"/>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r>
              <a:rPr lang="en-US" b="1" dirty="0" smtClean="0">
                <a:latin typeface="+mj-lt"/>
                <a:cs typeface="Arial" panose="020B0604020202020204" pitchFamily="34" charset="0"/>
              </a:rPr>
              <a:t>Metzler-</a:t>
            </a:r>
            <a:r>
              <a:rPr lang="en-US" b="1" dirty="0" err="1" smtClean="0">
                <a:latin typeface="+mj-lt"/>
                <a:cs typeface="Arial" panose="020B0604020202020204" pitchFamily="34" charset="0"/>
              </a:rPr>
              <a:t>Kanungo</a:t>
            </a:r>
            <a:r>
              <a:rPr lang="en-US" dirty="0" smtClean="0">
                <a:latin typeface="+mj-lt"/>
                <a:cs typeface="Arial" panose="020B0604020202020204" pitchFamily="34" charset="0"/>
              </a:rPr>
              <a:t>:</a:t>
            </a:r>
            <a:endParaRPr lang="en-US" dirty="0">
              <a:latin typeface="+mj-lt"/>
              <a:cs typeface="Arial" panose="020B0604020202020204" pitchFamily="34" charset="0"/>
            </a:endParaRPr>
          </a:p>
          <a:p>
            <a:pPr marL="173027" indent="-173027">
              <a:buFont typeface="Arial" panose="020B0604020202020204" pitchFamily="34" charset="0"/>
              <a:buChar char="•"/>
            </a:pPr>
            <a:r>
              <a:rPr lang="en-US" dirty="0" smtClean="0">
                <a:latin typeface="+mj-lt"/>
                <a:cs typeface="Arial" panose="020B0604020202020204" pitchFamily="34" charset="0"/>
              </a:rPr>
              <a:t>answer length</a:t>
            </a:r>
          </a:p>
          <a:p>
            <a:pPr marL="173027" indent="-173027">
              <a:buFont typeface="Arial" panose="020B0604020202020204" pitchFamily="34" charset="0"/>
              <a:buChar char="•"/>
            </a:pPr>
            <a:r>
              <a:rPr lang="en-US" dirty="0" smtClean="0">
                <a:latin typeface="+mj-lt"/>
                <a:cs typeface="Arial" panose="020B0604020202020204" pitchFamily="34" charset="0"/>
              </a:rPr>
              <a:t>exact match</a:t>
            </a:r>
          </a:p>
          <a:p>
            <a:pPr marL="173027" indent="-173027">
              <a:buFont typeface="Arial" panose="020B0604020202020204" pitchFamily="34" charset="0"/>
              <a:buChar char="•"/>
            </a:pPr>
            <a:r>
              <a:rPr lang="en-US" dirty="0" smtClean="0">
                <a:latin typeface="+mj-lt"/>
                <a:cs typeface="Arial" panose="020B0604020202020204" pitchFamily="34" charset="0"/>
              </a:rPr>
              <a:t>term overlap</a:t>
            </a:r>
          </a:p>
          <a:p>
            <a:pPr marL="173027" indent="-173027">
              <a:buFont typeface="Arial" panose="020B0604020202020204" pitchFamily="34" charset="0"/>
              <a:buChar char="•"/>
            </a:pPr>
            <a:r>
              <a:rPr lang="en-US" dirty="0" smtClean="0">
                <a:latin typeface="+mj-lt"/>
                <a:cs typeface="Arial" panose="020B0604020202020204" pitchFamily="34" charset="0"/>
              </a:rPr>
              <a:t>LM score</a:t>
            </a:r>
            <a:endParaRPr lang="en-US" dirty="0">
              <a:latin typeface="+mj-lt"/>
            </a:endParaRPr>
          </a:p>
        </p:txBody>
      </p:sp>
      <p:sp>
        <p:nvSpPr>
          <p:cNvPr id="33" name="TextBox 32"/>
          <p:cNvSpPr txBox="1"/>
          <p:nvPr/>
        </p:nvSpPr>
        <p:spPr>
          <a:xfrm>
            <a:off x="4589361" y="5047332"/>
            <a:ext cx="2368329" cy="1021550"/>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dirty="0">
                <a:latin typeface="+mj-lt"/>
                <a:cs typeface="Arial" panose="020B0604020202020204" pitchFamily="34" charset="0"/>
              </a:rPr>
              <a:t>Covariance of word embedding dimensions of </a:t>
            </a:r>
            <a:r>
              <a:rPr lang="en-US" dirty="0" err="1">
                <a:latin typeface="+mj-lt"/>
                <a:cs typeface="Arial" panose="020B0604020202020204" pitchFamily="34" charset="0"/>
              </a:rPr>
              <a:t>GloVE</a:t>
            </a:r>
            <a:r>
              <a:rPr lang="en-US" dirty="0">
                <a:latin typeface="+mj-lt"/>
                <a:cs typeface="Arial" panose="020B0604020202020204" pitchFamily="34" charset="0"/>
              </a:rPr>
              <a:t> </a:t>
            </a:r>
            <a:r>
              <a:rPr lang="en-US" dirty="0" smtClean="0">
                <a:latin typeface="+mj-lt"/>
                <a:cs typeface="Arial" panose="020B0604020202020204" pitchFamily="34" charset="0"/>
              </a:rPr>
              <a:t>vectors</a:t>
            </a:r>
            <a:endParaRPr lang="en-US" dirty="0">
              <a:latin typeface="+mj-lt"/>
              <a:cs typeface="Arial" panose="020B0604020202020204" pitchFamily="34" charset="0"/>
            </a:endParaRPr>
          </a:p>
        </p:txBody>
      </p:sp>
      <p:sp>
        <p:nvSpPr>
          <p:cNvPr id="40" name="Slide Number Placeholder 39"/>
          <p:cNvSpPr>
            <a:spLocks noGrp="1"/>
          </p:cNvSpPr>
          <p:nvPr>
            <p:ph type="sldNum" sz="quarter" idx="12"/>
          </p:nvPr>
        </p:nvSpPr>
        <p:spPr/>
        <p:txBody>
          <a:bodyPr/>
          <a:lstStyle/>
          <a:p>
            <a:fld id="{2DEE5100-1BDD-4A41-A94D-2FC90B9FF4C4}" type="slidenum">
              <a:rPr lang="en-US" smtClean="0"/>
              <a:t>5</a:t>
            </a:fld>
            <a:endParaRPr lang="en-US"/>
          </a:p>
        </p:txBody>
      </p:sp>
    </p:spTree>
    <p:extLst>
      <p:ext uri="{BB962C8B-B14F-4D97-AF65-F5344CB8AC3E}">
        <p14:creationId xmlns:p14="http://schemas.microsoft.com/office/powerpoint/2010/main" val="16696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anim calcmode="lin" valueType="num">
                                      <p:cBhvr>
                                        <p:cTn id="37" dur="500" fill="hold"/>
                                        <p:tgtEl>
                                          <p:spTgt spid="33"/>
                                        </p:tgtEl>
                                        <p:attrNameLst>
                                          <p:attrName>ppt_x</p:attrName>
                                        </p:attrNameLst>
                                      </p:cBhvr>
                                      <p:tavLst>
                                        <p:tav tm="0">
                                          <p:val>
                                            <p:strVal val="#ppt_x"/>
                                          </p:val>
                                        </p:tav>
                                        <p:tav tm="100000">
                                          <p:val>
                                            <p:strVal val="#ppt_x"/>
                                          </p:val>
                                        </p:tav>
                                      </p:tavLst>
                                    </p:anim>
                                    <p:anim calcmode="lin" valueType="num">
                                      <p:cBhvr>
                                        <p:cTn id="3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9" grpId="0" animBg="1"/>
      <p:bldP spid="22" grpId="0" animBg="1"/>
      <p:bldP spid="27"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8857" y="1866900"/>
            <a:ext cx="94342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r>
              <a:rPr lang="en-US" sz="1200" dirty="0">
                <a:solidFill>
                  <a:prstClr val="white"/>
                </a:solidFill>
              </a:rPr>
              <a:t>Lookup Word Embedding Model</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469342813"/>
                  </p:ext>
                </p:extLst>
              </p:nvPr>
            </p:nvGraphicFramePr>
            <p:xfrm>
              <a:off x="2376716" y="1220753"/>
              <a:ext cx="1199799" cy="2194719"/>
            </p:xfrm>
            <a:graphic>
              <a:graphicData uri="http://schemas.openxmlformats.org/drawingml/2006/table">
                <a:tbl>
                  <a:tblPr firstRow="1" bandRow="1">
                    <a:tableStyleId>{5940675A-B579-460E-94D1-54222C63F5DA}</a:tableStyleId>
                  </a:tblPr>
                  <a:tblGrid>
                    <a:gridCol w="1199799"/>
                  </a:tblGrid>
                  <a:tr h="389273">
                    <a:tc>
                      <a:txBody>
                        <a:bodyPr/>
                        <a:lstStyle/>
                        <a:p>
                          <a:pPr algn="ctr"/>
                          <a14:m>
                            <m:oMathPara xmlns:m="http://schemas.openxmlformats.org/officeDocument/2006/math">
                              <m:oMathParaPr>
                                <m:jc m:val="centerGroup"/>
                              </m:oMathParaPr>
                              <m:oMath xmlns:m="http://schemas.openxmlformats.org/officeDocument/2006/math">
                                <m:r>
                                  <a:rPr lang="en-US" sz="1000" i="1" dirty="0" smtClean="0">
                                    <a:latin typeface="Cambria Math"/>
                                  </a:rPr>
                                  <m:t>𝑑𝑜𝑐</m:t>
                                </m:r>
                                <m:r>
                                  <a:rPr lang="en-US" sz="1000" i="1" dirty="0" smtClean="0">
                                    <a:latin typeface="Cambria Math"/>
                                  </a:rPr>
                                  <m:t>_</m:t>
                                </m:r>
                                <m:r>
                                  <a:rPr lang="en-US" sz="1000" i="1" dirty="0" smtClean="0">
                                    <a:latin typeface="Cambria Math"/>
                                  </a:rPr>
                                  <m:t>𝑡𝑒𝑟𝑚</m:t>
                                </m:r>
                                <m:r>
                                  <a:rPr lang="en-US" sz="1000" i="1" dirty="0" smtClean="0">
                                    <a:latin typeface="Cambria Math"/>
                                  </a:rPr>
                                  <m:t> </m:t>
                                </m:r>
                                <m:r>
                                  <a:rPr lang="en-US" sz="1000" i="1" dirty="0" smtClean="0">
                                    <a:latin typeface="Cambria Math"/>
                                  </a:rPr>
                                  <m:t>1</m:t>
                                </m:r>
                              </m:oMath>
                            </m:oMathPara>
                          </a14:m>
                          <a:endParaRPr lang="en-US" sz="1000" dirty="0"/>
                        </a:p>
                      </a:txBody>
                      <a:tcPr marL="121920" marR="121920">
                        <a:lnR w="12700" cap="flat" cmpd="sng" algn="ctr">
                          <a:solidFill>
                            <a:schemeClr val="tx1"/>
                          </a:solidFill>
                          <a:prstDash val="solid"/>
                          <a:round/>
                          <a:headEnd type="none" w="med" len="med"/>
                          <a:tailEnd type="none" w="med" len="med"/>
                        </a:lnR>
                      </a:tcPr>
                    </a:tc>
                  </a:tr>
                  <a:tr h="389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i="1" dirty="0" smtClean="0">
                                    <a:latin typeface="Cambria Math"/>
                                  </a:rPr>
                                  <m:t>𝑑𝑜𝑐</m:t>
                                </m:r>
                                <m:r>
                                  <a:rPr lang="en-US" sz="1000" i="1" dirty="0" smtClean="0">
                                    <a:latin typeface="Cambria Math"/>
                                  </a:rPr>
                                  <m:t>_</m:t>
                                </m:r>
                                <m:r>
                                  <a:rPr lang="en-US" sz="1000" i="1" dirty="0" smtClean="0">
                                    <a:latin typeface="Cambria Math"/>
                                  </a:rPr>
                                  <m:t>𝑡𝑒𝑟𝑚</m:t>
                                </m:r>
                                <m:r>
                                  <a:rPr lang="en-US" sz="1000" i="1" dirty="0" smtClean="0">
                                    <a:latin typeface="Cambria Math"/>
                                  </a:rPr>
                                  <m:t> </m:t>
                                </m:r>
                                <m:r>
                                  <a:rPr lang="en-US" sz="1000" i="1" dirty="0" smtClean="0">
                                    <a:latin typeface="Cambria Math"/>
                                  </a:rPr>
                                  <m:t>2</m:t>
                                </m:r>
                              </m:oMath>
                            </m:oMathPara>
                          </a14:m>
                          <a:endParaRPr lang="en-US" sz="1000" dirty="0" smtClean="0"/>
                        </a:p>
                      </a:txBody>
                      <a:tcPr marL="121920" marR="121920">
                        <a:lnR w="12700" cap="flat" cmpd="sng" algn="ctr">
                          <a:solidFill>
                            <a:schemeClr val="tx1"/>
                          </a:solidFill>
                          <a:prstDash val="solid"/>
                          <a:round/>
                          <a:headEnd type="none" w="med" len="med"/>
                          <a:tailEnd type="none" w="med" len="med"/>
                        </a:lnR>
                      </a:tcPr>
                    </a:tc>
                  </a:tr>
                  <a:tr h="389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i="1" dirty="0" smtClean="0">
                                    <a:latin typeface="Cambria Math"/>
                                  </a:rPr>
                                  <m:t>𝑑𝑜𝑐</m:t>
                                </m:r>
                                <m:r>
                                  <a:rPr lang="en-US" sz="1000" i="1" dirty="0" smtClean="0">
                                    <a:latin typeface="Cambria Math"/>
                                  </a:rPr>
                                  <m:t>_</m:t>
                                </m:r>
                                <m:r>
                                  <a:rPr lang="en-US" sz="1000" i="1" dirty="0" smtClean="0">
                                    <a:latin typeface="Cambria Math"/>
                                  </a:rPr>
                                  <m:t>𝑡𝑒𝑟𝑚</m:t>
                                </m:r>
                                <m:r>
                                  <a:rPr lang="en-US" sz="1000" i="1" dirty="0" smtClean="0">
                                    <a:latin typeface="Cambria Math"/>
                                  </a:rPr>
                                  <m:t> </m:t>
                                </m:r>
                                <m:r>
                                  <a:rPr lang="en-US" sz="1000" i="1" dirty="0" smtClean="0">
                                    <a:latin typeface="Cambria Math"/>
                                  </a:rPr>
                                  <m:t>3</m:t>
                                </m:r>
                              </m:oMath>
                            </m:oMathPara>
                          </a14:m>
                          <a:endParaRPr lang="en-US" sz="1000" dirty="0" smtClean="0"/>
                        </a:p>
                      </a:txBody>
                      <a:tcPr marL="121920" marR="121920">
                        <a:lnR w="12700" cap="flat" cmpd="sng" algn="ctr">
                          <a:solidFill>
                            <a:schemeClr val="tx1"/>
                          </a:solidFill>
                          <a:prstDash val="solid"/>
                          <a:round/>
                          <a:headEnd type="none" w="med" len="med"/>
                          <a:tailEnd type="none" w="med" len="med"/>
                        </a:lnR>
                      </a:tcPr>
                    </a:tc>
                  </a:tr>
                  <a:tr h="317643">
                    <a:tc>
                      <a:txBody>
                        <a:bodyPr/>
                        <a:lstStyle/>
                        <a:p>
                          <a:pPr algn="ctr"/>
                          <a:endParaRPr lang="en-US" sz="1000" dirty="0"/>
                        </a:p>
                      </a:txBody>
                      <a:tcPr marL="121920" marR="121920">
                        <a:lnR w="12700" cap="flat" cmpd="sng" algn="ctr">
                          <a:solidFill>
                            <a:schemeClr val="tx1"/>
                          </a:solidFill>
                          <a:prstDash val="solid"/>
                          <a:round/>
                          <a:headEnd type="none" w="med" len="med"/>
                          <a:tailEnd type="none" w="med" len="med"/>
                        </a:lnR>
                      </a:tcPr>
                    </a:tc>
                  </a:tr>
                  <a:tr h="317643">
                    <a:tc>
                      <a:txBody>
                        <a:bodyPr/>
                        <a:lstStyle/>
                        <a:p>
                          <a:pPr algn="ctr"/>
                          <a:endParaRPr lang="en-US" sz="1000" dirty="0"/>
                        </a:p>
                      </a:txBody>
                      <a:tcPr marL="121920" marR="121920">
                        <a:lnR w="12700" cap="flat" cmpd="sng" algn="ctr">
                          <a:solidFill>
                            <a:schemeClr val="tx1"/>
                          </a:solidFill>
                          <a:prstDash val="solid"/>
                          <a:round/>
                          <a:headEnd type="none" w="med" len="med"/>
                          <a:tailEnd type="none" w="med" len="med"/>
                        </a:lnR>
                      </a:tcPr>
                    </a:tc>
                  </a:tr>
                  <a:tr h="391614">
                    <a:tc>
                      <a:txBody>
                        <a:bodyPr/>
                        <a:lstStyle/>
                        <a:p>
                          <a:pPr algn="ctr"/>
                          <a14:m>
                            <m:oMath xmlns:m="http://schemas.openxmlformats.org/officeDocument/2006/math">
                              <m:r>
                                <a:rPr lang="en-US" sz="1000" i="1" dirty="0" smtClean="0">
                                  <a:latin typeface="Cambria Math"/>
                                </a:rPr>
                                <m:t>𝑑𝑜𝑐</m:t>
                              </m:r>
                              <m:r>
                                <a:rPr lang="en-US" sz="1000" i="1" dirty="0" smtClean="0">
                                  <a:latin typeface="Cambria Math"/>
                                </a:rPr>
                                <m:t>_</m:t>
                              </m:r>
                              <m:r>
                                <a:rPr lang="en-US" sz="1000" i="1" dirty="0" smtClean="0">
                                  <a:latin typeface="Cambria Math"/>
                                </a:rPr>
                                <m:t>𝑡𝑒𝑟𝑚</m:t>
                              </m:r>
                            </m:oMath>
                          </a14:m>
                          <a:r>
                            <a:rPr lang="en-US" sz="1000" dirty="0" smtClean="0"/>
                            <a:t> </a:t>
                          </a:r>
                          <a14:m>
                            <m:oMath xmlns:m="http://schemas.openxmlformats.org/officeDocument/2006/math">
                              <m:r>
                                <a:rPr lang="en-US" sz="1000" i="1" dirty="0" smtClean="0">
                                  <a:latin typeface="Cambria Math"/>
                                </a:rPr>
                                <m:t>𝑘</m:t>
                              </m:r>
                              <m:r>
                                <a:rPr lang="en-US" sz="1000" i="1" dirty="0" smtClean="0">
                                  <a:latin typeface="Cambria Math"/>
                                </a:rPr>
                                <m:t>_</m:t>
                              </m:r>
                              <m:r>
                                <a:rPr lang="en-US" sz="1000" i="1" dirty="0" smtClean="0">
                                  <a:latin typeface="Cambria Math"/>
                                </a:rPr>
                                <m:t>𝑛</m:t>
                              </m:r>
                            </m:oMath>
                          </a14:m>
                          <a:endParaRPr lang="en-US" sz="1000" dirty="0"/>
                        </a:p>
                      </a:txBody>
                      <a:tcPr marL="121920" marR="121920">
                        <a:lnR w="12700" cap="flat" cmpd="sng" algn="ctr">
                          <a:solidFill>
                            <a:schemeClr val="tx1"/>
                          </a:solidFill>
                          <a:prstDash val="solid"/>
                          <a:round/>
                          <a:headEnd type="none" w="med" len="med"/>
                          <a:tailEnd type="none" w="med" len="med"/>
                        </a:lnR>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286372734"/>
                  </p:ext>
                </p:extLst>
              </p:nvPr>
            </p:nvGraphicFramePr>
            <p:xfrm>
              <a:off x="9982201" y="6510682"/>
              <a:ext cx="5039157" cy="11705175"/>
            </p:xfrm>
            <a:graphic>
              <a:graphicData uri="http://schemas.openxmlformats.org/drawingml/2006/table">
                <a:tbl>
                  <a:tblPr firstRow="1" bandRow="1">
                    <a:tableStyleId>{5940675A-B579-460E-94D1-54222C63F5DA}</a:tableStyleId>
                  </a:tblPr>
                  <a:tblGrid>
                    <a:gridCol w="5039157"/>
                  </a:tblGrid>
                  <a:tr h="2076124">
                    <a:tc>
                      <a:txBody>
                        <a:bodyPr/>
                        <a:lstStyle/>
                        <a:p>
                          <a:endParaRPr lang="en-US"/>
                        </a:p>
                      </a:txBody>
                      <a:tcPr marL="512064" marR="512064" marT="243840" marB="243840">
                        <a:lnR w="12700" cap="flat" cmpd="sng" algn="ctr">
                          <a:solidFill>
                            <a:schemeClr val="tx1"/>
                          </a:solidFill>
                          <a:prstDash val="solid"/>
                          <a:round/>
                          <a:headEnd type="none" w="med" len="med"/>
                          <a:tailEnd type="none" w="med" len="med"/>
                        </a:lnR>
                        <a:blipFill rotWithShape="1">
                          <a:blip r:embed="rId2"/>
                          <a:stretch>
                            <a:fillRect l="-121" r="-121" b="-463343"/>
                          </a:stretch>
                        </a:blipFill>
                      </a:tcPr>
                    </a:tc>
                  </a:tr>
                  <a:tr h="2076124">
                    <a:tc>
                      <a:txBody>
                        <a:bodyPr/>
                        <a:lstStyle/>
                        <a:p>
                          <a:endParaRPr lang="en-US"/>
                        </a:p>
                      </a:txBody>
                      <a:tcPr marL="512064" marR="512064" marT="243840" marB="243840">
                        <a:lnR w="12700" cap="flat" cmpd="sng" algn="ctr">
                          <a:solidFill>
                            <a:schemeClr val="tx1"/>
                          </a:solidFill>
                          <a:prstDash val="solid"/>
                          <a:round/>
                          <a:headEnd type="none" w="med" len="med"/>
                          <a:tailEnd type="none" w="med" len="med"/>
                        </a:lnR>
                        <a:blipFill rotWithShape="1">
                          <a:blip r:embed="rId2"/>
                          <a:stretch>
                            <a:fillRect l="-121" t="-100294" r="-121" b="-364706"/>
                          </a:stretch>
                        </a:blipFill>
                      </a:tcPr>
                    </a:tc>
                  </a:tr>
                  <a:tr h="2076124">
                    <a:tc>
                      <a:txBody>
                        <a:bodyPr/>
                        <a:lstStyle/>
                        <a:p>
                          <a:endParaRPr lang="en-US"/>
                        </a:p>
                      </a:txBody>
                      <a:tcPr marL="512064" marR="512064" marT="243840" marB="243840">
                        <a:lnR w="12700" cap="flat" cmpd="sng" algn="ctr">
                          <a:solidFill>
                            <a:schemeClr val="tx1"/>
                          </a:solidFill>
                          <a:prstDash val="solid"/>
                          <a:round/>
                          <a:headEnd type="none" w="med" len="med"/>
                          <a:tailEnd type="none" w="med" len="med"/>
                        </a:lnR>
                        <a:blipFill rotWithShape="1">
                          <a:blip r:embed="rId2"/>
                          <a:stretch>
                            <a:fillRect l="-121" t="-199707" r="-121" b="-263636"/>
                          </a:stretch>
                        </a:blipFill>
                      </a:tcPr>
                    </a:tc>
                  </a:tr>
                  <a:tr h="1694098">
                    <a:tc>
                      <a:txBody>
                        <a:bodyPr/>
                        <a:lstStyle/>
                        <a:p>
                          <a:pPr algn="ctr"/>
                          <a:endParaRPr lang="en-US" sz="5300" dirty="0"/>
                        </a:p>
                      </a:txBody>
                      <a:tcPr marL="512064" marR="512064" marT="243840" marB="243840">
                        <a:lnR w="12700" cap="flat" cmpd="sng" algn="ctr">
                          <a:solidFill>
                            <a:schemeClr val="tx1"/>
                          </a:solidFill>
                          <a:prstDash val="solid"/>
                          <a:round/>
                          <a:headEnd type="none" w="med" len="med"/>
                          <a:tailEnd type="none" w="med" len="med"/>
                        </a:lnR>
                      </a:tcPr>
                    </a:tc>
                  </a:tr>
                  <a:tr h="1694098">
                    <a:tc>
                      <a:txBody>
                        <a:bodyPr/>
                        <a:lstStyle/>
                        <a:p>
                          <a:pPr algn="ctr"/>
                          <a:endParaRPr lang="en-US" sz="5300" dirty="0"/>
                        </a:p>
                      </a:txBody>
                      <a:tcPr marL="512064" marR="512064" marT="243840" marB="243840">
                        <a:lnR w="12700" cap="flat" cmpd="sng" algn="ctr">
                          <a:solidFill>
                            <a:schemeClr val="tx1"/>
                          </a:solidFill>
                          <a:prstDash val="solid"/>
                          <a:round/>
                          <a:headEnd type="none" w="med" len="med"/>
                          <a:tailEnd type="none" w="med" len="med"/>
                        </a:lnR>
                      </a:tcPr>
                    </a:tc>
                  </a:tr>
                  <a:tr h="2088607">
                    <a:tc>
                      <a:txBody>
                        <a:bodyPr/>
                        <a:lstStyle/>
                        <a:p>
                          <a:endParaRPr lang="en-US"/>
                        </a:p>
                      </a:txBody>
                      <a:tcPr marL="512064" marR="512064" marT="243840" marB="243840">
                        <a:lnR w="12700" cap="flat" cmpd="sng" algn="ctr">
                          <a:solidFill>
                            <a:schemeClr val="tx1"/>
                          </a:solidFill>
                          <a:prstDash val="solid"/>
                          <a:round/>
                          <a:headEnd type="none" w="med" len="med"/>
                          <a:tailEnd type="none" w="med" len="med"/>
                        </a:lnR>
                        <a:blipFill rotWithShape="1">
                          <a:blip r:embed="rId2"/>
                          <a:stretch>
                            <a:fillRect l="-121" t="-459767" r="-121" b="-292"/>
                          </a:stretch>
                        </a:blipFill>
                      </a:tcPr>
                    </a:tc>
                  </a:tr>
                </a:tbl>
              </a:graphicData>
            </a:graphic>
          </p:graphicFrame>
        </mc:Fallback>
      </mc:AlternateContent>
      <mc:AlternateContent xmlns:mc="http://schemas.openxmlformats.org/markup-compatibility/2006" xmlns:a14="http://schemas.microsoft.com/office/drawing/2010/main">
        <mc:Choice Requires="a14">
          <p:sp>
            <p:nvSpPr>
              <p:cNvPr id="11" name="Folded Corner 10"/>
              <p:cNvSpPr/>
              <p:nvPr/>
            </p:nvSpPr>
            <p:spPr>
              <a:xfrm>
                <a:off x="36287" y="1943100"/>
                <a:ext cx="997857" cy="87630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r>
                  <a:rPr lang="en-US" sz="1100" dirty="0">
                    <a:solidFill>
                      <a:prstClr val="black"/>
                    </a:solidFill>
                  </a:rPr>
                  <a:t>Document(</a:t>
                </a:r>
                <a14:m>
                  <m:oMath xmlns:m="http://schemas.openxmlformats.org/officeDocument/2006/math">
                    <m:sSub>
                      <m:sSubPr>
                        <m:ctrlPr>
                          <a:rPr lang="en-US" sz="1100" i="1">
                            <a:solidFill>
                              <a:prstClr val="black"/>
                            </a:solidFill>
                            <a:latin typeface="Cambria Math"/>
                          </a:rPr>
                        </m:ctrlPr>
                      </m:sSubPr>
                      <m:e>
                        <m:r>
                          <a:rPr lang="en-US" sz="1100" i="1">
                            <a:solidFill>
                              <a:prstClr val="black"/>
                            </a:solidFill>
                            <a:latin typeface="Cambria Math"/>
                          </a:rPr>
                          <m:t>𝑑</m:t>
                        </m:r>
                      </m:e>
                      <m:sub>
                        <m:r>
                          <a:rPr lang="en-US" sz="1100" i="1">
                            <a:solidFill>
                              <a:prstClr val="black"/>
                            </a:solidFill>
                            <a:latin typeface="Cambria Math"/>
                          </a:rPr>
                          <m:t>𝑛</m:t>
                        </m:r>
                      </m:sub>
                    </m:sSub>
                  </m:oMath>
                </a14:m>
                <a:r>
                  <a:rPr lang="en-US" sz="1100" dirty="0">
                    <a:solidFill>
                      <a:prstClr val="black"/>
                    </a:solidFill>
                  </a:rPr>
                  <a:t>)</a:t>
                </a:r>
              </a:p>
              <a:p>
                <a:pPr algn="ctr" defTabSz="346295"/>
                <a:r>
                  <a:rPr lang="en-US" sz="1100" dirty="0">
                    <a:solidFill>
                      <a:prstClr val="black"/>
                    </a:solidFill>
                  </a:rPr>
                  <a:t>Question-QA Pair</a:t>
                </a:r>
              </a:p>
            </p:txBody>
          </p:sp>
        </mc:Choice>
        <mc:Fallback xmlns="">
          <p:sp>
            <p:nvSpPr>
              <p:cNvPr id="11" name="Folded Corner 10"/>
              <p:cNvSpPr>
                <a:spLocks noRot="1" noChangeAspect="1" noMove="1" noResize="1" noEditPoints="1" noAdjustHandles="1" noChangeArrowheads="1" noChangeShapeType="1" noTextEdit="1"/>
              </p:cNvSpPr>
              <p:nvPr/>
            </p:nvSpPr>
            <p:spPr>
              <a:xfrm>
                <a:off x="152400" y="10363200"/>
                <a:ext cx="4191000" cy="4673600"/>
              </a:xfrm>
              <a:prstGeom prst="foldedCorner">
                <a:avLst/>
              </a:prstGeom>
              <a:blipFill rotWithShape="1">
                <a:blip r:embed="rId3"/>
                <a:stretch>
                  <a:fillRect l="-4046" r="-7514"/>
                </a:stretch>
              </a:blipFill>
            </p:spPr>
            <p:txBody>
              <a:bodyPr/>
              <a:lstStyle/>
              <a:p>
                <a:r>
                  <a:rPr lang="en-US">
                    <a:noFill/>
                  </a:rPr>
                  <a:t> </a:t>
                </a:r>
              </a:p>
            </p:txBody>
          </p:sp>
        </mc:Fallback>
      </mc:AlternateContent>
      <p:sp>
        <p:nvSpPr>
          <p:cNvPr id="14" name="Rectangle 13"/>
          <p:cNvSpPr/>
          <p:nvPr/>
        </p:nvSpPr>
        <p:spPr>
          <a:xfrm>
            <a:off x="1321526" y="1828800"/>
            <a:ext cx="746760" cy="105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r>
              <a:rPr lang="en-US" sz="1000" dirty="0">
                <a:solidFill>
                  <a:prstClr val="white"/>
                </a:solidFill>
              </a:rPr>
              <a:t>Document Pre-Processing</a:t>
            </a:r>
          </a:p>
        </p:txBody>
      </p:sp>
      <mc:AlternateContent xmlns:mc="http://schemas.openxmlformats.org/markup-compatibility/2006" xmlns:a14="http://schemas.microsoft.com/office/drawing/2010/main">
        <mc:Choice Requires="a14">
          <p:sp>
            <p:nvSpPr>
              <p:cNvPr id="17" name="TextBox 16"/>
              <p:cNvSpPr txBox="1"/>
              <p:nvPr/>
            </p:nvSpPr>
            <p:spPr>
              <a:xfrm>
                <a:off x="2032000" y="957251"/>
                <a:ext cx="2045598" cy="235023"/>
              </a:xfrm>
              <a:prstGeom prst="rect">
                <a:avLst/>
              </a:prstGeom>
              <a:noFill/>
            </p:spPr>
            <p:txBody>
              <a:bodyPr wrap="square" lIns="34630" tIns="17315" rIns="34630" bIns="17315" rtlCol="0">
                <a:spAutoFit/>
              </a:bodyPr>
              <a:lstStyle/>
              <a:p>
                <a:pPr defTabSz="346295"/>
                <a14:m>
                  <m:oMathPara xmlns:m="http://schemas.openxmlformats.org/officeDocument/2006/math">
                    <m:oMathParaPr>
                      <m:jc m:val="centerGroup"/>
                    </m:oMathParaPr>
                    <m:oMath xmlns:m="http://schemas.openxmlformats.org/officeDocument/2006/math">
                      <m:r>
                        <a:rPr lang="en-US" sz="1300" i="1" dirty="0">
                          <a:solidFill>
                            <a:prstClr val="black"/>
                          </a:solidFill>
                          <a:latin typeface="Cambria Math"/>
                        </a:rPr>
                        <m:t>𝐷𝑜𝑐𝑢𝑚𝑒𝑛𝑡</m:t>
                      </m:r>
                      <m:r>
                        <a:rPr lang="en-US" sz="1300" i="1" dirty="0">
                          <a:solidFill>
                            <a:prstClr val="black"/>
                          </a:solidFill>
                          <a:latin typeface="Cambria Math"/>
                        </a:rPr>
                        <m:t> </m:t>
                      </m:r>
                      <m:r>
                        <a:rPr lang="en-US" sz="1300" i="1" dirty="0">
                          <a:solidFill>
                            <a:prstClr val="black"/>
                          </a:solidFill>
                          <a:latin typeface="Cambria Math"/>
                        </a:rPr>
                        <m:t>𝑊𝑜𝑟𝑑</m:t>
                      </m:r>
                      <m:r>
                        <a:rPr lang="en-US" sz="1300" i="1" dirty="0">
                          <a:solidFill>
                            <a:prstClr val="black"/>
                          </a:solidFill>
                          <a:latin typeface="Cambria Math"/>
                        </a:rPr>
                        <m:t> </m:t>
                      </m:r>
                      <m:r>
                        <a:rPr lang="en-US" sz="1300" i="1" dirty="0">
                          <a:solidFill>
                            <a:prstClr val="black"/>
                          </a:solidFill>
                          <a:latin typeface="Cambria Math"/>
                        </a:rPr>
                        <m:t>𝐿𝑖𝑠𝑡</m:t>
                      </m:r>
                    </m:oMath>
                  </m:oMathPara>
                </a14:m>
                <a:endParaRPr lang="en-US" sz="1300"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534400" y="5105341"/>
                <a:ext cx="8591513" cy="1084480"/>
              </a:xfrm>
              <a:prstGeom prst="rect">
                <a:avLst/>
              </a:prstGeom>
              <a:blipFill rotWithShape="1">
                <a:blip r:embed="rId4"/>
                <a:stretch>
                  <a:fillRect t="-13483" b="-34270"/>
                </a:stretch>
              </a:blipFill>
            </p:spPr>
            <p:txBody>
              <a:bodyPr/>
              <a:lstStyle/>
              <a:p>
                <a:r>
                  <a:rPr lang="en-US">
                    <a:noFill/>
                  </a:rPr>
                  <a:t> </a:t>
                </a:r>
              </a:p>
            </p:txBody>
          </p:sp>
        </mc:Fallback>
      </mc:AlternateContent>
      <p:grpSp>
        <p:nvGrpSpPr>
          <p:cNvPr id="20" name="Group 19"/>
          <p:cNvGrpSpPr/>
          <p:nvPr/>
        </p:nvGrpSpPr>
        <p:grpSpPr>
          <a:xfrm rot="5400000">
            <a:off x="5624866" y="1828881"/>
            <a:ext cx="2298947" cy="1056322"/>
            <a:chOff x="5029200" y="3808252"/>
            <a:chExt cx="3276600" cy="1143000"/>
          </a:xfrm>
        </p:grpSpPr>
        <p:grpSp>
          <p:nvGrpSpPr>
            <p:cNvPr id="21" name="Group 20"/>
            <p:cNvGrpSpPr/>
            <p:nvPr/>
          </p:nvGrpSpPr>
          <p:grpSpPr>
            <a:xfrm>
              <a:off x="5029200" y="3808252"/>
              <a:ext cx="332296" cy="1143000"/>
              <a:chOff x="270966" y="3536576"/>
              <a:chExt cx="332296" cy="1143000"/>
            </a:xfrm>
          </p:grpSpPr>
          <p:sp>
            <p:nvSpPr>
              <p:cNvPr id="64" name="Rectangle 63"/>
              <p:cNvSpPr/>
              <p:nvPr/>
            </p:nvSpPr>
            <p:spPr>
              <a:xfrm>
                <a:off x="270966" y="3536576"/>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5" name="Rectangle 64"/>
              <p:cNvSpPr/>
              <p:nvPr/>
            </p:nvSpPr>
            <p:spPr>
              <a:xfrm>
                <a:off x="270966" y="3765176"/>
                <a:ext cx="332296" cy="228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6" name="Rectangle 65"/>
              <p:cNvSpPr/>
              <p:nvPr/>
            </p:nvSpPr>
            <p:spPr>
              <a:xfrm>
                <a:off x="270966" y="3993776"/>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7" name="Rectangle 66"/>
              <p:cNvSpPr/>
              <p:nvPr/>
            </p:nvSpPr>
            <p:spPr>
              <a:xfrm>
                <a:off x="270966" y="4222376"/>
                <a:ext cx="332296"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8" name="Rectangle 67"/>
              <p:cNvSpPr/>
              <p:nvPr/>
            </p:nvSpPr>
            <p:spPr>
              <a:xfrm>
                <a:off x="270966" y="4450976"/>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p:nvGrpSpPr>
            <p:cNvPr id="22" name="Group 21"/>
            <p:cNvGrpSpPr/>
            <p:nvPr/>
          </p:nvGrpSpPr>
          <p:grpSpPr>
            <a:xfrm>
              <a:off x="5410200" y="3808252"/>
              <a:ext cx="332296" cy="1143000"/>
              <a:chOff x="1001459" y="3536576"/>
              <a:chExt cx="332296" cy="1143000"/>
            </a:xfrm>
          </p:grpSpPr>
          <p:sp>
            <p:nvSpPr>
              <p:cNvPr id="59" name="Rectangle 58"/>
              <p:cNvSpPr/>
              <p:nvPr/>
            </p:nvSpPr>
            <p:spPr>
              <a:xfrm>
                <a:off x="1001459" y="3536576"/>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0" name="Rectangle 59"/>
              <p:cNvSpPr/>
              <p:nvPr/>
            </p:nvSpPr>
            <p:spPr>
              <a:xfrm>
                <a:off x="1001459" y="3765176"/>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1" name="Rectangle 60"/>
              <p:cNvSpPr/>
              <p:nvPr/>
            </p:nvSpPr>
            <p:spPr>
              <a:xfrm>
                <a:off x="1001459" y="3993776"/>
                <a:ext cx="332296" cy="228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2" name="Rectangle 61"/>
              <p:cNvSpPr/>
              <p:nvPr/>
            </p:nvSpPr>
            <p:spPr>
              <a:xfrm>
                <a:off x="1001459" y="4222376"/>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63" name="Rectangle 62"/>
              <p:cNvSpPr/>
              <p:nvPr/>
            </p:nvSpPr>
            <p:spPr>
              <a:xfrm>
                <a:off x="1001459" y="4450976"/>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p:nvGrpSpPr>
            <p:cNvPr id="23" name="Group 22"/>
            <p:cNvGrpSpPr/>
            <p:nvPr/>
          </p:nvGrpSpPr>
          <p:grpSpPr>
            <a:xfrm>
              <a:off x="5791200" y="3808252"/>
              <a:ext cx="332296" cy="1143000"/>
              <a:chOff x="2137910" y="3536576"/>
              <a:chExt cx="332296" cy="1143000"/>
            </a:xfrm>
          </p:grpSpPr>
          <p:sp>
            <p:nvSpPr>
              <p:cNvPr id="54" name="Rectangle 53"/>
              <p:cNvSpPr/>
              <p:nvPr/>
            </p:nvSpPr>
            <p:spPr>
              <a:xfrm>
                <a:off x="2137910" y="3536576"/>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5" name="Rectangle 54"/>
              <p:cNvSpPr/>
              <p:nvPr/>
            </p:nvSpPr>
            <p:spPr>
              <a:xfrm>
                <a:off x="2137910" y="3765176"/>
                <a:ext cx="332296" cy="2286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6" name="Rectangle 55"/>
              <p:cNvSpPr/>
              <p:nvPr/>
            </p:nvSpPr>
            <p:spPr>
              <a:xfrm>
                <a:off x="2137910" y="3993776"/>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7" name="Rectangle 56"/>
              <p:cNvSpPr/>
              <p:nvPr/>
            </p:nvSpPr>
            <p:spPr>
              <a:xfrm>
                <a:off x="2137910" y="4222376"/>
                <a:ext cx="332296"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8" name="Rectangle 57"/>
              <p:cNvSpPr/>
              <p:nvPr/>
            </p:nvSpPr>
            <p:spPr>
              <a:xfrm>
                <a:off x="2137910" y="4450976"/>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p:nvGrpSpPr>
            <p:cNvPr id="24" name="Group 23"/>
            <p:cNvGrpSpPr/>
            <p:nvPr/>
          </p:nvGrpSpPr>
          <p:grpSpPr>
            <a:xfrm>
              <a:off x="6172200" y="3808252"/>
              <a:ext cx="332296" cy="1143000"/>
              <a:chOff x="3640557" y="3536576"/>
              <a:chExt cx="332296" cy="1143000"/>
            </a:xfrm>
          </p:grpSpPr>
          <p:sp>
            <p:nvSpPr>
              <p:cNvPr id="49" name="Rectangle 48"/>
              <p:cNvSpPr/>
              <p:nvPr/>
            </p:nvSpPr>
            <p:spPr>
              <a:xfrm>
                <a:off x="3640557" y="3536576"/>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0" name="Rectangle 49"/>
              <p:cNvSpPr/>
              <p:nvPr/>
            </p:nvSpPr>
            <p:spPr>
              <a:xfrm>
                <a:off x="3640557" y="3765176"/>
                <a:ext cx="332296" cy="228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1" name="Rectangle 50"/>
              <p:cNvSpPr/>
              <p:nvPr/>
            </p:nvSpPr>
            <p:spPr>
              <a:xfrm>
                <a:off x="3640557" y="3993776"/>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2" name="Rectangle 51"/>
              <p:cNvSpPr/>
              <p:nvPr/>
            </p:nvSpPr>
            <p:spPr>
              <a:xfrm>
                <a:off x="3640557" y="4222376"/>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53" name="Rectangle 52"/>
              <p:cNvSpPr/>
              <p:nvPr/>
            </p:nvSpPr>
            <p:spPr>
              <a:xfrm>
                <a:off x="3640557" y="4450976"/>
                <a:ext cx="332296" cy="2286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p:nvGrpSpPr>
            <p:cNvPr id="25" name="Group 24"/>
            <p:cNvGrpSpPr/>
            <p:nvPr/>
          </p:nvGrpSpPr>
          <p:grpSpPr>
            <a:xfrm>
              <a:off x="6834818" y="3808252"/>
              <a:ext cx="332296" cy="1143000"/>
              <a:chOff x="5207752" y="3536576"/>
              <a:chExt cx="332296" cy="1143000"/>
            </a:xfrm>
          </p:grpSpPr>
          <p:sp>
            <p:nvSpPr>
              <p:cNvPr id="44" name="Rectangle 43"/>
              <p:cNvSpPr/>
              <p:nvPr/>
            </p:nvSpPr>
            <p:spPr>
              <a:xfrm>
                <a:off x="5207752" y="3536576"/>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5" name="Rectangle 44"/>
              <p:cNvSpPr/>
              <p:nvPr/>
            </p:nvSpPr>
            <p:spPr>
              <a:xfrm>
                <a:off x="5207752" y="3765176"/>
                <a:ext cx="332296" cy="228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6" name="Rectangle 45"/>
              <p:cNvSpPr/>
              <p:nvPr/>
            </p:nvSpPr>
            <p:spPr>
              <a:xfrm>
                <a:off x="5207752" y="3993776"/>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7" name="Rectangle 46"/>
              <p:cNvSpPr/>
              <p:nvPr/>
            </p:nvSpPr>
            <p:spPr>
              <a:xfrm>
                <a:off x="5207752" y="4222376"/>
                <a:ext cx="332296" cy="2286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8" name="Rectangle 47"/>
              <p:cNvSpPr/>
              <p:nvPr/>
            </p:nvSpPr>
            <p:spPr>
              <a:xfrm>
                <a:off x="5207752" y="4450976"/>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p:nvGrpSpPr>
            <p:cNvPr id="26" name="Group 25"/>
            <p:cNvGrpSpPr/>
            <p:nvPr/>
          </p:nvGrpSpPr>
          <p:grpSpPr>
            <a:xfrm>
              <a:off x="7211504" y="3808252"/>
              <a:ext cx="332296" cy="1143000"/>
              <a:chOff x="6368952" y="3536576"/>
              <a:chExt cx="332296" cy="1143000"/>
            </a:xfrm>
          </p:grpSpPr>
          <p:sp>
            <p:nvSpPr>
              <p:cNvPr id="39" name="Rectangle 38"/>
              <p:cNvSpPr/>
              <p:nvPr/>
            </p:nvSpPr>
            <p:spPr>
              <a:xfrm>
                <a:off x="6368952" y="3536576"/>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0" name="Rectangle 39"/>
              <p:cNvSpPr/>
              <p:nvPr/>
            </p:nvSpPr>
            <p:spPr>
              <a:xfrm>
                <a:off x="6368952" y="3765176"/>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1" name="Rectangle 40"/>
              <p:cNvSpPr/>
              <p:nvPr/>
            </p:nvSpPr>
            <p:spPr>
              <a:xfrm>
                <a:off x="6368952" y="3993776"/>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2" name="Rectangle 41"/>
              <p:cNvSpPr/>
              <p:nvPr/>
            </p:nvSpPr>
            <p:spPr>
              <a:xfrm>
                <a:off x="6368952" y="4222376"/>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43" name="Rectangle 42"/>
              <p:cNvSpPr/>
              <p:nvPr/>
            </p:nvSpPr>
            <p:spPr>
              <a:xfrm>
                <a:off x="6368952" y="4450976"/>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p:nvGrpSpPr>
            <p:cNvPr id="27" name="Group 26"/>
            <p:cNvGrpSpPr/>
            <p:nvPr/>
          </p:nvGrpSpPr>
          <p:grpSpPr>
            <a:xfrm>
              <a:off x="7592504" y="3808252"/>
              <a:ext cx="332296" cy="1143000"/>
              <a:chOff x="7576988" y="3536576"/>
              <a:chExt cx="332296" cy="1143000"/>
            </a:xfrm>
          </p:grpSpPr>
          <p:sp>
            <p:nvSpPr>
              <p:cNvPr id="34" name="Rectangle 33"/>
              <p:cNvSpPr/>
              <p:nvPr/>
            </p:nvSpPr>
            <p:spPr>
              <a:xfrm>
                <a:off x="7576988" y="3536576"/>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5" name="Rectangle 34"/>
              <p:cNvSpPr/>
              <p:nvPr/>
            </p:nvSpPr>
            <p:spPr>
              <a:xfrm>
                <a:off x="7576988" y="3765176"/>
                <a:ext cx="332296" cy="228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6" name="Rectangle 35"/>
              <p:cNvSpPr/>
              <p:nvPr/>
            </p:nvSpPr>
            <p:spPr>
              <a:xfrm>
                <a:off x="7576988" y="3993776"/>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7" name="Rectangle 36"/>
              <p:cNvSpPr/>
              <p:nvPr/>
            </p:nvSpPr>
            <p:spPr>
              <a:xfrm>
                <a:off x="7576988" y="4222376"/>
                <a:ext cx="332296"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8" name="Rectangle 37"/>
              <p:cNvSpPr/>
              <p:nvPr/>
            </p:nvSpPr>
            <p:spPr>
              <a:xfrm>
                <a:off x="7576988" y="4450976"/>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p:nvGrpSpPr>
            <p:cNvPr id="28" name="Group 27"/>
            <p:cNvGrpSpPr/>
            <p:nvPr/>
          </p:nvGrpSpPr>
          <p:grpSpPr>
            <a:xfrm>
              <a:off x="7973504" y="3808252"/>
              <a:ext cx="332296" cy="1143000"/>
              <a:chOff x="7973504" y="3808252"/>
              <a:chExt cx="332296" cy="1143000"/>
            </a:xfrm>
          </p:grpSpPr>
          <p:sp>
            <p:nvSpPr>
              <p:cNvPr id="29" name="Rectangle 28"/>
              <p:cNvSpPr/>
              <p:nvPr/>
            </p:nvSpPr>
            <p:spPr>
              <a:xfrm>
                <a:off x="7973504" y="3808252"/>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0" name="Rectangle 29"/>
              <p:cNvSpPr/>
              <p:nvPr/>
            </p:nvSpPr>
            <p:spPr>
              <a:xfrm>
                <a:off x="7973504" y="4036852"/>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1" name="Rectangle 30"/>
              <p:cNvSpPr/>
              <p:nvPr/>
            </p:nvSpPr>
            <p:spPr>
              <a:xfrm>
                <a:off x="7973504" y="4265452"/>
                <a:ext cx="332296" cy="2286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2" name="Rectangle 31"/>
              <p:cNvSpPr/>
              <p:nvPr/>
            </p:nvSpPr>
            <p:spPr>
              <a:xfrm>
                <a:off x="7973504" y="4494052"/>
                <a:ext cx="332296"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33" name="Rectangle 32"/>
              <p:cNvSpPr/>
              <p:nvPr/>
            </p:nvSpPr>
            <p:spPr>
              <a:xfrm>
                <a:off x="7973504" y="4722652"/>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p:grpSp>
      <mc:AlternateContent xmlns:mc="http://schemas.openxmlformats.org/markup-compatibility/2006" xmlns:a14="http://schemas.microsoft.com/office/drawing/2010/main">
        <mc:Choice Requires="a14">
          <p:graphicFrame>
            <p:nvGraphicFramePr>
              <p:cNvPr id="69" name="Table 68"/>
              <p:cNvGraphicFramePr>
                <a:graphicFrameLocks noGrp="1"/>
              </p:cNvGraphicFramePr>
              <p:nvPr>
                <p:extLst>
                  <p:ext uri="{D42A27DB-BD31-4B8C-83A1-F6EECF244321}">
                    <p14:modId xmlns:p14="http://schemas.microsoft.com/office/powerpoint/2010/main" val="2889376675"/>
                  </p:ext>
                </p:extLst>
              </p:nvPr>
            </p:nvGraphicFramePr>
            <p:xfrm>
              <a:off x="5187140" y="1217094"/>
              <a:ext cx="931910" cy="2291082"/>
            </p:xfrm>
            <a:graphic>
              <a:graphicData uri="http://schemas.openxmlformats.org/drawingml/2006/table">
                <a:tbl>
                  <a:tblPr firstRow="1" bandRow="1">
                    <a:tableStyleId>{5940675A-B579-460E-94D1-54222C63F5DA}</a:tableStyleId>
                  </a:tblPr>
                  <a:tblGrid>
                    <a:gridCol w="931910"/>
                  </a:tblGrid>
                  <a:tr h="248276">
                    <a:tc>
                      <a:txBody>
                        <a:bodyPr/>
                        <a:lstStyle/>
                        <a:p>
                          <a:pPr algn="ctr"/>
                          <a14:m>
                            <m:oMathPara xmlns:m="http://schemas.openxmlformats.org/officeDocument/2006/math">
                              <m:oMathParaPr>
                                <m:jc m:val="centerGroup"/>
                              </m:oMathParaPr>
                              <m:oMath xmlns:m="http://schemas.openxmlformats.org/officeDocument/2006/math">
                                <m:r>
                                  <a:rPr lang="en-US" sz="800" i="1" dirty="0" err="1" smtClean="0">
                                    <a:latin typeface="Cambria Math"/>
                                  </a:rPr>
                                  <m:t>𝑑𝑜𝑐</m:t>
                                </m:r>
                                <m:r>
                                  <a:rPr lang="en-US" sz="800" i="1" dirty="0" err="1" smtClean="0">
                                    <a:latin typeface="Cambria Math"/>
                                  </a:rPr>
                                  <m:t>_</m:t>
                                </m:r>
                                <m:r>
                                  <a:rPr lang="en-US" sz="800" i="1" dirty="0" err="1" smtClean="0">
                                    <a:latin typeface="Cambria Math"/>
                                  </a:rPr>
                                  <m:t>𝑡𝑒𝑟𝑚</m:t>
                                </m:r>
                                <m:r>
                                  <a:rPr lang="en-US" sz="800" i="1" dirty="0" smtClean="0">
                                    <a:latin typeface="Cambria Math"/>
                                  </a:rPr>
                                  <m:t> </m:t>
                                </m:r>
                                <m:r>
                                  <a:rPr lang="en-US" sz="800" i="1" dirty="0" smtClean="0">
                                    <a:latin typeface="Cambria Math"/>
                                  </a:rPr>
                                  <m:t>1</m:t>
                                </m:r>
                              </m:oMath>
                            </m:oMathPara>
                          </a14:m>
                          <a:endParaRPr lang="en-US" sz="800" dirty="0"/>
                        </a:p>
                      </a:txBody>
                      <a:tcPr marL="121920" marR="121920"/>
                    </a:tc>
                  </a:tr>
                  <a:tr h="248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800" i="1" dirty="0" err="1" smtClean="0">
                                    <a:latin typeface="Cambria Math"/>
                                  </a:rPr>
                                  <m:t>𝑑𝑜𝑐</m:t>
                                </m:r>
                                <m:r>
                                  <a:rPr lang="en-US" sz="800" i="1" dirty="0" err="1" smtClean="0">
                                    <a:latin typeface="Cambria Math"/>
                                  </a:rPr>
                                  <m:t>_</m:t>
                                </m:r>
                                <m:r>
                                  <a:rPr lang="en-US" sz="800" i="1" dirty="0" err="1" smtClean="0">
                                    <a:latin typeface="Cambria Math"/>
                                  </a:rPr>
                                  <m:t>𝑡𝑒𝑟𝑚</m:t>
                                </m:r>
                                <m:r>
                                  <a:rPr lang="en-US" sz="800" i="1" dirty="0" smtClean="0">
                                    <a:latin typeface="Cambria Math"/>
                                  </a:rPr>
                                  <m:t> </m:t>
                                </m:r>
                                <m:r>
                                  <a:rPr lang="en-US" sz="800" i="1" dirty="0" smtClean="0">
                                    <a:latin typeface="Cambria Math"/>
                                  </a:rPr>
                                  <m:t>2</m:t>
                                </m:r>
                              </m:oMath>
                            </m:oMathPara>
                          </a14:m>
                          <a:endParaRPr lang="en-US" sz="800" dirty="0" smtClean="0"/>
                        </a:p>
                      </a:txBody>
                      <a:tcPr marL="121920" marR="121920"/>
                    </a:tc>
                  </a:tr>
                  <a:tr h="248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800" i="1" dirty="0" err="1" smtClean="0">
                                    <a:latin typeface="Cambria Math"/>
                                  </a:rPr>
                                  <m:t>𝑑𝑜𝑐</m:t>
                                </m:r>
                                <m:r>
                                  <a:rPr lang="en-US" sz="800" i="1" dirty="0" err="1" smtClean="0">
                                    <a:latin typeface="Cambria Math"/>
                                  </a:rPr>
                                  <m:t>_</m:t>
                                </m:r>
                                <m:r>
                                  <a:rPr lang="en-US" sz="800" i="1" dirty="0" err="1" smtClean="0">
                                    <a:latin typeface="Cambria Math"/>
                                  </a:rPr>
                                  <m:t>𝑡𝑒𝑟𝑚</m:t>
                                </m:r>
                                <m:r>
                                  <a:rPr lang="en-US" sz="800" i="1" dirty="0" smtClean="0">
                                    <a:latin typeface="Cambria Math"/>
                                  </a:rPr>
                                  <m:t> </m:t>
                                </m:r>
                                <m:r>
                                  <a:rPr lang="en-US" sz="800" i="1" dirty="0" smtClean="0">
                                    <a:latin typeface="Cambria Math"/>
                                  </a:rPr>
                                  <m:t>3</m:t>
                                </m:r>
                              </m:oMath>
                            </m:oMathPara>
                          </a14:m>
                          <a:endParaRPr lang="en-US" sz="800" dirty="0" smtClean="0"/>
                        </a:p>
                      </a:txBody>
                      <a:tcPr marL="121920" marR="121920"/>
                    </a:tc>
                  </a:tr>
                  <a:tr h="246654">
                    <a:tc>
                      <a:txBody>
                        <a:bodyPr/>
                        <a:lstStyle/>
                        <a:p>
                          <a:pPr algn="ctr"/>
                          <a:endParaRPr lang="en-US" sz="800" dirty="0"/>
                        </a:p>
                      </a:txBody>
                      <a:tcPr marL="81280" marR="81280"/>
                    </a:tc>
                  </a:tr>
                  <a:tr h="246654">
                    <a:tc>
                      <a:txBody>
                        <a:bodyPr/>
                        <a:lstStyle/>
                        <a:p>
                          <a:pPr algn="ctr"/>
                          <a:endParaRPr lang="en-US" sz="800" dirty="0"/>
                        </a:p>
                      </a:txBody>
                      <a:tcPr marL="81280" marR="81280"/>
                    </a:tc>
                  </a:tr>
                  <a:tr h="246654">
                    <a:tc>
                      <a:txBody>
                        <a:bodyPr/>
                        <a:lstStyle/>
                        <a:p>
                          <a:pPr algn="ctr"/>
                          <a:endParaRPr lang="en-US" sz="800" dirty="0"/>
                        </a:p>
                      </a:txBody>
                      <a:tcPr marL="81280" marR="81280"/>
                    </a:tc>
                  </a:tr>
                  <a:tr h="246654">
                    <a:tc>
                      <a:txBody>
                        <a:bodyPr/>
                        <a:lstStyle/>
                        <a:p>
                          <a:pPr algn="ctr"/>
                          <a:endParaRPr lang="en-US" sz="800" dirty="0"/>
                        </a:p>
                      </a:txBody>
                      <a:tcPr marL="81280" marR="81280"/>
                    </a:tc>
                  </a:tr>
                  <a:tr h="246654">
                    <a:tc>
                      <a:txBody>
                        <a:bodyPr/>
                        <a:lstStyle/>
                        <a:p>
                          <a:pPr algn="ctr"/>
                          <a:endParaRPr lang="en-US" sz="800" dirty="0"/>
                        </a:p>
                      </a:txBody>
                      <a:tcPr marL="81280" marR="81280"/>
                    </a:tc>
                  </a:tr>
                  <a:tr h="312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0" i="1" u="none" strike="noStrike" kern="1200" cap="none" spc="0" normalizeH="0" baseline="0" noProof="0" dirty="0" smtClean="0">
                                    <a:ln>
                                      <a:noFill/>
                                    </a:ln>
                                    <a:solidFill>
                                      <a:prstClr val="black"/>
                                    </a:solidFill>
                                    <a:effectLst/>
                                    <a:uLnTx/>
                                    <a:uFillTx/>
                                    <a:latin typeface="Cambria Math"/>
                                    <a:ea typeface="+mn-ea"/>
                                    <a:cs typeface="+mn-cs"/>
                                  </a:rPr>
                                  <m:t>𝑑𝑜𝑐</m:t>
                                </m:r>
                                <m:r>
                                  <a:rPr kumimoji="0" lang="en-US" sz="800" b="0" i="1" u="none" strike="noStrike" kern="1200" cap="none" spc="0" normalizeH="0" baseline="0" noProof="0" dirty="0" smtClean="0">
                                    <a:ln>
                                      <a:noFill/>
                                    </a:ln>
                                    <a:solidFill>
                                      <a:prstClr val="black"/>
                                    </a:solidFill>
                                    <a:effectLst/>
                                    <a:uLnTx/>
                                    <a:uFillTx/>
                                    <a:latin typeface="Cambria Math"/>
                                    <a:ea typeface="+mn-ea"/>
                                    <a:cs typeface="+mn-cs"/>
                                  </a:rPr>
                                  <m:t>_</m:t>
                                </m:r>
                                <m:r>
                                  <a:rPr kumimoji="0" lang="en-US" sz="800" b="0" i="1" u="none" strike="noStrike" kern="1200" cap="none" spc="0" normalizeH="0" baseline="0" noProof="0" dirty="0" smtClean="0">
                                    <a:ln>
                                      <a:noFill/>
                                    </a:ln>
                                    <a:solidFill>
                                      <a:prstClr val="black"/>
                                    </a:solidFill>
                                    <a:effectLst/>
                                    <a:uLnTx/>
                                    <a:uFillTx/>
                                    <a:latin typeface="Cambria Math"/>
                                    <a:ea typeface="+mn-ea"/>
                                    <a:cs typeface="+mn-cs"/>
                                  </a:rPr>
                                  <m:t>𝑡𝑒𝑟𝑚</m:t>
                                </m:r>
                                <m:r>
                                  <a:rPr kumimoji="0" lang="en-US" sz="800" b="0" i="1" u="none" strike="noStrike" kern="1200" cap="none" spc="0" normalizeH="0" baseline="0" noProof="0" dirty="0" smtClean="0">
                                    <a:ln>
                                      <a:noFill/>
                                    </a:ln>
                                    <a:solidFill>
                                      <a:prstClr val="black"/>
                                    </a:solidFill>
                                    <a:effectLst/>
                                    <a:uLnTx/>
                                    <a:uFillTx/>
                                    <a:latin typeface="Cambria Math"/>
                                    <a:ea typeface="+mn-ea"/>
                                    <a:cs typeface="+mn-cs"/>
                                  </a:rPr>
                                  <m:t> </m:t>
                                </m:r>
                                <m:r>
                                  <a:rPr kumimoji="0" lang="en-US" sz="800" b="0" i="1" u="none" strike="noStrike" kern="1200" cap="none" spc="0" normalizeH="0" baseline="0" noProof="0" dirty="0" smtClean="0">
                                    <a:ln>
                                      <a:noFill/>
                                    </a:ln>
                                    <a:solidFill>
                                      <a:prstClr val="black"/>
                                    </a:solidFill>
                                    <a:effectLst/>
                                    <a:uLnTx/>
                                    <a:uFillTx/>
                                    <a:latin typeface="Cambria Math"/>
                                    <a:ea typeface="+mn-ea"/>
                                    <a:cs typeface="+mn-cs"/>
                                  </a:rPr>
                                  <m:t>𝑘</m:t>
                                </m:r>
                                <m:r>
                                  <a:rPr kumimoji="0" lang="en-US" sz="800" b="0" i="1" u="none" strike="noStrike" kern="1200" cap="none" spc="0" normalizeH="0" baseline="0" noProof="0" dirty="0" smtClean="0">
                                    <a:ln>
                                      <a:noFill/>
                                    </a:ln>
                                    <a:solidFill>
                                      <a:prstClr val="black"/>
                                    </a:solidFill>
                                    <a:effectLst/>
                                    <a:uLnTx/>
                                    <a:uFillTx/>
                                    <a:latin typeface="Cambria Math"/>
                                    <a:ea typeface="+mn-ea"/>
                                    <a:cs typeface="+mn-cs"/>
                                  </a:rPr>
                                  <m:t>_</m:t>
                                </m:r>
                                <m:r>
                                  <a:rPr kumimoji="0" lang="en-US" sz="800" b="0" i="1" u="none" strike="noStrike" kern="1200" cap="none" spc="0" normalizeH="0" baseline="0" noProof="0" dirty="0" smtClean="0">
                                    <a:ln>
                                      <a:noFill/>
                                    </a:ln>
                                    <a:solidFill>
                                      <a:prstClr val="black"/>
                                    </a:solidFill>
                                    <a:effectLst/>
                                    <a:uLnTx/>
                                    <a:uFillTx/>
                                    <a:latin typeface="Cambria Math"/>
                                    <a:ea typeface="+mn-ea"/>
                                    <a:cs typeface="+mn-cs"/>
                                  </a:rPr>
                                  <m:t>𝑛</m:t>
                                </m:r>
                              </m:oMath>
                            </m:oMathPara>
                          </a14:m>
                          <a:endParaRPr lang="en-US" sz="800" dirty="0"/>
                        </a:p>
                      </a:txBody>
                      <a:tcPr marL="81280" marR="81280"/>
                    </a:tc>
                  </a:tr>
                </a:tbl>
              </a:graphicData>
            </a:graphic>
          </p:graphicFrame>
        </mc:Choice>
        <mc:Fallback xmlns="">
          <p:graphicFrame>
            <p:nvGraphicFramePr>
              <p:cNvPr id="69" name="Table 68"/>
              <p:cNvGraphicFramePr>
                <a:graphicFrameLocks noGrp="1"/>
              </p:cNvGraphicFramePr>
              <p:nvPr>
                <p:extLst>
                  <p:ext uri="{D42A27DB-BD31-4B8C-83A1-F6EECF244321}">
                    <p14:modId xmlns:p14="http://schemas.microsoft.com/office/powerpoint/2010/main" val="2529629938"/>
                  </p:ext>
                </p:extLst>
              </p:nvPr>
            </p:nvGraphicFramePr>
            <p:xfrm>
              <a:off x="21785988" y="6491162"/>
              <a:ext cx="3914020" cy="12219101"/>
            </p:xfrm>
            <a:graphic>
              <a:graphicData uri="http://schemas.openxmlformats.org/drawingml/2006/table">
                <a:tbl>
                  <a:tblPr firstRow="1" bandRow="1">
                    <a:tableStyleId>{5940675A-B579-460E-94D1-54222C63F5DA}</a:tableStyleId>
                  </a:tblPr>
                  <a:tblGrid>
                    <a:gridCol w="3914020"/>
                  </a:tblGrid>
                  <a:tr h="1324138">
                    <a:tc>
                      <a:txBody>
                        <a:bodyPr/>
                        <a:lstStyle/>
                        <a:p>
                          <a:endParaRPr lang="en-US"/>
                        </a:p>
                      </a:txBody>
                      <a:tcPr marL="512064" marR="512064" marT="243840" marB="243840">
                        <a:blipFill rotWithShape="1">
                          <a:blip r:embed="rId5"/>
                          <a:stretch>
                            <a:fillRect l="-156" t="-461" b="-823963"/>
                          </a:stretch>
                        </a:blipFill>
                      </a:tcPr>
                    </a:tc>
                  </a:tr>
                  <a:tr h="1324138">
                    <a:tc>
                      <a:txBody>
                        <a:bodyPr/>
                        <a:lstStyle/>
                        <a:p>
                          <a:endParaRPr lang="en-US"/>
                        </a:p>
                      </a:txBody>
                      <a:tcPr marL="512064" marR="512064" marT="243840" marB="243840">
                        <a:blipFill rotWithShape="1">
                          <a:blip r:embed="rId5"/>
                          <a:stretch>
                            <a:fillRect l="-156" t="-100461" b="-723963"/>
                          </a:stretch>
                        </a:blipFill>
                      </a:tcPr>
                    </a:tc>
                  </a:tr>
                  <a:tr h="1324138">
                    <a:tc>
                      <a:txBody>
                        <a:bodyPr/>
                        <a:lstStyle/>
                        <a:p>
                          <a:endParaRPr lang="en-US"/>
                        </a:p>
                      </a:txBody>
                      <a:tcPr marL="512064" marR="512064" marT="243840" marB="243840">
                        <a:blipFill rotWithShape="1">
                          <a:blip r:embed="rId5"/>
                          <a:stretch>
                            <a:fillRect l="-156" t="-200461" b="-623963"/>
                          </a:stretch>
                        </a:blipFill>
                      </a:tcPr>
                    </a:tc>
                  </a:tr>
                  <a:tr h="1315488">
                    <a:tc>
                      <a:txBody>
                        <a:bodyPr/>
                        <a:lstStyle/>
                        <a:p>
                          <a:pPr algn="ctr"/>
                          <a:endParaRPr lang="en-US" sz="4400" dirty="0"/>
                        </a:p>
                      </a:txBody>
                      <a:tcPr marL="341376" marR="341376" marT="243840" marB="243840"/>
                    </a:tc>
                  </a:tr>
                  <a:tr h="1315488">
                    <a:tc>
                      <a:txBody>
                        <a:bodyPr/>
                        <a:lstStyle/>
                        <a:p>
                          <a:pPr algn="ctr"/>
                          <a:endParaRPr lang="en-US" sz="4400" dirty="0"/>
                        </a:p>
                      </a:txBody>
                      <a:tcPr marL="341376" marR="341376" marT="243840" marB="243840"/>
                    </a:tc>
                  </a:tr>
                  <a:tr h="1315488">
                    <a:tc>
                      <a:txBody>
                        <a:bodyPr/>
                        <a:lstStyle/>
                        <a:p>
                          <a:pPr algn="ctr"/>
                          <a:endParaRPr lang="en-US" sz="4400" dirty="0"/>
                        </a:p>
                      </a:txBody>
                      <a:tcPr marL="341376" marR="341376" marT="243840" marB="243840"/>
                    </a:tc>
                  </a:tr>
                  <a:tr h="1315488">
                    <a:tc>
                      <a:txBody>
                        <a:bodyPr/>
                        <a:lstStyle/>
                        <a:p>
                          <a:pPr algn="ctr"/>
                          <a:endParaRPr lang="en-US" sz="4400" dirty="0"/>
                        </a:p>
                      </a:txBody>
                      <a:tcPr marL="341376" marR="341376" marT="243840" marB="243840"/>
                    </a:tc>
                  </a:tr>
                  <a:tr h="1315488">
                    <a:tc>
                      <a:txBody>
                        <a:bodyPr/>
                        <a:lstStyle/>
                        <a:p>
                          <a:pPr algn="ctr"/>
                          <a:endParaRPr lang="en-US" sz="4400" dirty="0"/>
                        </a:p>
                      </a:txBody>
                      <a:tcPr marL="341376" marR="341376" marT="243840" marB="243840"/>
                    </a:tc>
                  </a:tr>
                  <a:tr h="1669247">
                    <a:tc>
                      <a:txBody>
                        <a:bodyPr/>
                        <a:lstStyle/>
                        <a:p>
                          <a:endParaRPr lang="en-US"/>
                        </a:p>
                      </a:txBody>
                      <a:tcPr marL="341376" marR="341376" marT="243840" marB="243840">
                        <a:blipFill rotWithShape="1">
                          <a:blip r:embed="rId5"/>
                          <a:stretch>
                            <a:fillRect l="-156" t="-631752" b="-365"/>
                          </a:stretch>
                        </a:blipFill>
                      </a:tcPr>
                    </a:tc>
                  </a:tr>
                </a:tbl>
              </a:graphicData>
            </a:graphic>
          </p:graphicFrame>
        </mc:Fallback>
      </mc:AlternateContent>
      <mc:AlternateContent xmlns:mc="http://schemas.openxmlformats.org/markup-compatibility/2006" xmlns:a14="http://schemas.microsoft.com/office/drawing/2010/main">
        <mc:Choice Requires="a14">
          <p:sp>
            <p:nvSpPr>
              <p:cNvPr id="75" name="TextBox 74"/>
              <p:cNvSpPr txBox="1"/>
              <p:nvPr/>
            </p:nvSpPr>
            <p:spPr>
              <a:xfrm>
                <a:off x="5152571" y="896707"/>
                <a:ext cx="2195286" cy="235023"/>
              </a:xfrm>
              <a:prstGeom prst="rect">
                <a:avLst/>
              </a:prstGeom>
              <a:noFill/>
            </p:spPr>
            <p:txBody>
              <a:bodyPr wrap="square" lIns="34630" tIns="17315" rIns="34630" bIns="17315" rtlCol="0">
                <a:spAutoFit/>
              </a:bodyPr>
              <a:lstStyle/>
              <a:p>
                <a:pPr defTabSz="346295"/>
                <a14:m>
                  <m:oMath xmlns:m="http://schemas.openxmlformats.org/officeDocument/2006/math">
                    <m:r>
                      <a:rPr lang="en-US" sz="1300" i="1" dirty="0">
                        <a:solidFill>
                          <a:prstClr val="black"/>
                        </a:solidFill>
                        <a:latin typeface="Cambria Math"/>
                      </a:rPr>
                      <m:t>𝑂𝑏𝑠𝑒𝑟𝑣𝑎𝑡𝑖𝑜𝑛</m:t>
                    </m:r>
                    <m:r>
                      <a:rPr lang="en-US" sz="1300" i="1" dirty="0">
                        <a:solidFill>
                          <a:prstClr val="black"/>
                        </a:solidFill>
                        <a:latin typeface="Cambria Math"/>
                      </a:rPr>
                      <m:t> </m:t>
                    </m:r>
                    <m:r>
                      <a:rPr lang="en-US" sz="1300" i="1" dirty="0">
                        <a:solidFill>
                          <a:prstClr val="black"/>
                        </a:solidFill>
                        <a:latin typeface="Cambria Math"/>
                      </a:rPr>
                      <m:t>𝑀𝑎𝑡𝑟𝑖𝑥</m:t>
                    </m:r>
                  </m:oMath>
                </a14:m>
                <a:r>
                  <a:rPr lang="en-US" sz="1300" dirty="0">
                    <a:solidFill>
                      <a:prstClr val="black"/>
                    </a:solidFill>
                  </a:rPr>
                  <a:t> (</a:t>
                </a:r>
                <a14:m>
                  <m:oMath xmlns:m="http://schemas.openxmlformats.org/officeDocument/2006/math">
                    <m:sSub>
                      <m:sSubPr>
                        <m:ctrlPr>
                          <a:rPr lang="en-US" sz="1300" i="1" dirty="0">
                            <a:solidFill>
                              <a:prstClr val="black"/>
                            </a:solidFill>
                            <a:latin typeface="Cambria Math"/>
                          </a:rPr>
                        </m:ctrlPr>
                      </m:sSubPr>
                      <m:e>
                        <m:r>
                          <a:rPr lang="en-US" sz="1300" i="1" dirty="0">
                            <a:solidFill>
                              <a:prstClr val="black"/>
                            </a:solidFill>
                            <a:latin typeface="Cambria Math"/>
                          </a:rPr>
                          <m:t>𝑂</m:t>
                        </m:r>
                      </m:e>
                      <m:sub>
                        <m:r>
                          <a:rPr lang="en-US" sz="1300" i="1" dirty="0">
                            <a:solidFill>
                              <a:prstClr val="black"/>
                            </a:solidFill>
                            <a:latin typeface="Cambria Math"/>
                          </a:rPr>
                          <m:t>𝑛</m:t>
                        </m:r>
                      </m:sub>
                    </m:sSub>
                  </m:oMath>
                </a14:m>
                <a:r>
                  <a:rPr lang="en-US" sz="1300" dirty="0">
                    <a:solidFill>
                      <a:prstClr val="black"/>
                    </a:solidFill>
                  </a:rPr>
                  <a:t>)</a:t>
                </a:r>
              </a:p>
            </p:txBody>
          </p:sp>
        </mc:Choice>
        <mc:Fallback xmlns="">
          <p:sp>
            <p:nvSpPr>
              <p:cNvPr id="75" name="TextBox 74"/>
              <p:cNvSpPr txBox="1">
                <a:spLocks noRot="1" noChangeAspect="1" noMove="1" noResize="1" noEditPoints="1" noAdjustHandles="1" noChangeArrowheads="1" noChangeShapeType="1" noTextEdit="1"/>
              </p:cNvSpPr>
              <p:nvPr/>
            </p:nvSpPr>
            <p:spPr>
              <a:xfrm>
                <a:off x="21640800" y="4782437"/>
                <a:ext cx="9220200" cy="1084480"/>
              </a:xfrm>
              <a:prstGeom prst="rect">
                <a:avLst/>
              </a:prstGeom>
              <a:blipFill rotWithShape="1">
                <a:blip r:embed="rId6"/>
                <a:stretch>
                  <a:fillRect t="-14124" b="-34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7633884" y="2028826"/>
                <a:ext cx="911402" cy="672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r>
                  <a:rPr lang="en-US" sz="1300" dirty="0">
                    <a:solidFill>
                      <a:prstClr val="white"/>
                    </a:solidFill>
                  </a:rPr>
                  <a:t>Compute Covariance Matrix </a:t>
                </a:r>
                <a14:m>
                  <m:oMath xmlns:m="http://schemas.openxmlformats.org/officeDocument/2006/math">
                    <m:sSub>
                      <m:sSubPr>
                        <m:ctrlPr>
                          <a:rPr lang="en-US" sz="1300" i="1" dirty="0">
                            <a:solidFill>
                              <a:prstClr val="white"/>
                            </a:solidFill>
                            <a:latin typeface="Cambria Math"/>
                          </a:rPr>
                        </m:ctrlPr>
                      </m:sSubPr>
                      <m:e>
                        <m:r>
                          <a:rPr lang="en-US" sz="1300" i="1" dirty="0">
                            <a:solidFill>
                              <a:prstClr val="white"/>
                            </a:solidFill>
                            <a:latin typeface="Cambria Math"/>
                          </a:rPr>
                          <m:t>𝐶</m:t>
                        </m:r>
                      </m:e>
                      <m:sub>
                        <m:r>
                          <a:rPr lang="en-US" sz="1300" i="1" dirty="0">
                            <a:solidFill>
                              <a:prstClr val="white"/>
                            </a:solidFill>
                            <a:latin typeface="Cambria Math"/>
                          </a:rPr>
                          <m:t>𝑛</m:t>
                        </m:r>
                      </m:sub>
                    </m:sSub>
                    <m:r>
                      <a:rPr lang="en-US" sz="1300" i="1" dirty="0">
                        <a:solidFill>
                          <a:prstClr val="white"/>
                        </a:solidFill>
                        <a:latin typeface="Cambria Math"/>
                      </a:rPr>
                      <m:t> </m:t>
                    </m:r>
                  </m:oMath>
                </a14:m>
                <a:endParaRPr lang="en-US" sz="1300" dirty="0">
                  <a:solidFill>
                    <a:prstClr val="white"/>
                  </a:solidFill>
                </a:endParaRPr>
              </a:p>
            </p:txBody>
          </p:sp>
        </mc:Choice>
        <mc:Fallback xmlns="">
          <p:sp>
            <p:nvSpPr>
              <p:cNvPr id="89" name="Rectangle 88"/>
              <p:cNvSpPr>
                <a:spLocks noRot="1" noChangeAspect="1" noMove="1" noResize="1" noEditPoints="1" noAdjustHandles="1" noChangeArrowheads="1" noChangeShapeType="1" noTextEdit="1"/>
              </p:cNvSpPr>
              <p:nvPr/>
            </p:nvSpPr>
            <p:spPr>
              <a:xfrm>
                <a:off x="32062310" y="10820400"/>
                <a:ext cx="3827890" cy="3585305"/>
              </a:xfrm>
              <a:prstGeom prst="rect">
                <a:avLst/>
              </a:prstGeom>
              <a:blipFill rotWithShape="1">
                <a:blip r:embed="rId7"/>
                <a:stretch>
                  <a:fillRect l="-6329" r="-10601" b="-8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p:cNvSpPr txBox="1"/>
              <p:nvPr/>
            </p:nvSpPr>
            <p:spPr>
              <a:xfrm>
                <a:off x="8382000" y="1274322"/>
                <a:ext cx="2032000" cy="235023"/>
              </a:xfrm>
              <a:prstGeom prst="rect">
                <a:avLst/>
              </a:prstGeom>
              <a:noFill/>
            </p:spPr>
            <p:txBody>
              <a:bodyPr wrap="square" lIns="34630" tIns="17315" rIns="34630" bIns="17315" rtlCol="0">
                <a:spAutoFit/>
              </a:bodyPr>
              <a:lstStyle/>
              <a:p>
                <a:pPr defTabSz="346295"/>
                <a14:m>
                  <m:oMath xmlns:m="http://schemas.openxmlformats.org/officeDocument/2006/math">
                    <m:r>
                      <a:rPr lang="en-US" sz="1300" i="1" dirty="0">
                        <a:solidFill>
                          <a:prstClr val="black"/>
                        </a:solidFill>
                        <a:latin typeface="Cambria Math"/>
                      </a:rPr>
                      <m:t>𝐶𝑜𝑣𝑎𝑟𝑖𝑎𝑛𝑐𝑒</m:t>
                    </m:r>
                    <m:r>
                      <a:rPr lang="en-US" sz="1300" i="1" dirty="0">
                        <a:solidFill>
                          <a:prstClr val="black"/>
                        </a:solidFill>
                        <a:latin typeface="Cambria Math"/>
                      </a:rPr>
                      <m:t> </m:t>
                    </m:r>
                    <m:r>
                      <a:rPr lang="en-US" sz="1300" i="1" dirty="0">
                        <a:solidFill>
                          <a:prstClr val="black"/>
                        </a:solidFill>
                        <a:latin typeface="Cambria Math"/>
                      </a:rPr>
                      <m:t>𝑀𝑎𝑡𝑟𝑖𝑥</m:t>
                    </m:r>
                  </m:oMath>
                </a14:m>
                <a:r>
                  <a:rPr lang="en-US" sz="1300" dirty="0">
                    <a:solidFill>
                      <a:prstClr val="black"/>
                    </a:solidFill>
                  </a:rPr>
                  <a:t> </a:t>
                </a:r>
                <a14:m>
                  <m:oMath xmlns:m="http://schemas.openxmlformats.org/officeDocument/2006/math">
                    <m:sSub>
                      <m:sSubPr>
                        <m:ctrlPr>
                          <a:rPr lang="en-US" sz="1300" i="1" dirty="0">
                            <a:solidFill>
                              <a:prstClr val="black"/>
                            </a:solidFill>
                            <a:latin typeface="Cambria Math"/>
                          </a:rPr>
                        </m:ctrlPr>
                      </m:sSubPr>
                      <m:e>
                        <m:r>
                          <a:rPr lang="en-US" sz="1300" i="1" dirty="0">
                            <a:solidFill>
                              <a:prstClr val="black"/>
                            </a:solidFill>
                            <a:latin typeface="Cambria Math"/>
                          </a:rPr>
                          <m:t>𝐶</m:t>
                        </m:r>
                      </m:e>
                      <m:sub>
                        <m:r>
                          <a:rPr lang="en-US" sz="1300" i="1" dirty="0">
                            <a:solidFill>
                              <a:prstClr val="black"/>
                            </a:solidFill>
                            <a:latin typeface="Cambria Math"/>
                          </a:rPr>
                          <m:t>𝑛</m:t>
                        </m:r>
                      </m:sub>
                    </m:sSub>
                    <m:r>
                      <a:rPr lang="en-US" sz="1300" i="1" dirty="0">
                        <a:solidFill>
                          <a:prstClr val="black"/>
                        </a:solidFill>
                        <a:latin typeface="Cambria Math"/>
                      </a:rPr>
                      <m:t> </m:t>
                    </m:r>
                  </m:oMath>
                </a14:m>
                <a:endParaRPr lang="en-US" sz="1300" dirty="0">
                  <a:solidFill>
                    <a:prstClr val="black"/>
                  </a:solidFill>
                </a:endParaRPr>
              </a:p>
            </p:txBody>
          </p:sp>
        </mc:Choice>
        <mc:Fallback xmlns="">
          <p:sp>
            <p:nvSpPr>
              <p:cNvPr id="171" name="TextBox 170"/>
              <p:cNvSpPr txBox="1">
                <a:spLocks noRot="1" noChangeAspect="1" noMove="1" noResize="1" noEditPoints="1" noAdjustHandles="1" noChangeArrowheads="1" noChangeShapeType="1" noTextEdit="1"/>
              </p:cNvSpPr>
              <p:nvPr/>
            </p:nvSpPr>
            <p:spPr>
              <a:xfrm>
                <a:off x="35204401" y="6796386"/>
                <a:ext cx="8534400" cy="1084480"/>
              </a:xfrm>
              <a:prstGeom prst="rect">
                <a:avLst/>
              </a:prstGeom>
              <a:blipFill rotWithShape="1">
                <a:blip r:embed="rId8"/>
                <a:stretch>
                  <a:fillRect t="-14045" b="-33708"/>
                </a:stretch>
              </a:blipFill>
            </p:spPr>
            <p:txBody>
              <a:bodyPr/>
              <a:lstStyle/>
              <a:p>
                <a:r>
                  <a:rPr lang="en-US">
                    <a:noFill/>
                  </a:rPr>
                  <a:t> </a:t>
                </a:r>
              </a:p>
            </p:txBody>
          </p:sp>
        </mc:Fallback>
      </mc:AlternateContent>
      <p:grpSp>
        <p:nvGrpSpPr>
          <p:cNvPr id="173" name="Group 172"/>
          <p:cNvGrpSpPr/>
          <p:nvPr/>
        </p:nvGrpSpPr>
        <p:grpSpPr>
          <a:xfrm>
            <a:off x="8899970" y="1593025"/>
            <a:ext cx="1143952" cy="1487642"/>
            <a:chOff x="7190695" y="1676400"/>
            <a:chExt cx="1648505" cy="1143000"/>
          </a:xfrm>
        </p:grpSpPr>
        <p:sp>
          <p:nvSpPr>
            <p:cNvPr id="174" name="Rectangle 173"/>
            <p:cNvSpPr/>
            <p:nvPr/>
          </p:nvSpPr>
          <p:spPr>
            <a:xfrm>
              <a:off x="7190695" y="1676400"/>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75" name="Rectangle 174"/>
            <p:cNvSpPr/>
            <p:nvPr/>
          </p:nvSpPr>
          <p:spPr>
            <a:xfrm>
              <a:off x="7190695" y="1905000"/>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76" name="Rectangle 175"/>
            <p:cNvSpPr/>
            <p:nvPr/>
          </p:nvSpPr>
          <p:spPr>
            <a:xfrm>
              <a:off x="7190695" y="2133600"/>
              <a:ext cx="332296" cy="228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77" name="Rectangle 176"/>
            <p:cNvSpPr/>
            <p:nvPr/>
          </p:nvSpPr>
          <p:spPr>
            <a:xfrm>
              <a:off x="7190695" y="2362200"/>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78" name="Rectangle 177"/>
            <p:cNvSpPr/>
            <p:nvPr/>
          </p:nvSpPr>
          <p:spPr>
            <a:xfrm>
              <a:off x="7190695" y="2590800"/>
              <a:ext cx="332296" cy="2286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79" name="Rectangle 178"/>
            <p:cNvSpPr/>
            <p:nvPr/>
          </p:nvSpPr>
          <p:spPr>
            <a:xfrm>
              <a:off x="7516304" y="1676400"/>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0" name="Rectangle 179"/>
            <p:cNvSpPr/>
            <p:nvPr/>
          </p:nvSpPr>
          <p:spPr>
            <a:xfrm>
              <a:off x="7516304" y="1905000"/>
              <a:ext cx="332296" cy="2286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1" name="Rectangle 180"/>
            <p:cNvSpPr/>
            <p:nvPr/>
          </p:nvSpPr>
          <p:spPr>
            <a:xfrm>
              <a:off x="7516304" y="2133600"/>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2" name="Rectangle 181"/>
            <p:cNvSpPr/>
            <p:nvPr/>
          </p:nvSpPr>
          <p:spPr>
            <a:xfrm>
              <a:off x="7516304" y="2362200"/>
              <a:ext cx="332296" cy="228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3" name="Rectangle 182"/>
            <p:cNvSpPr/>
            <p:nvPr/>
          </p:nvSpPr>
          <p:spPr>
            <a:xfrm>
              <a:off x="7516304" y="2590800"/>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4" name="Rectangle 183"/>
            <p:cNvSpPr/>
            <p:nvPr/>
          </p:nvSpPr>
          <p:spPr>
            <a:xfrm>
              <a:off x="7848600" y="1676400"/>
              <a:ext cx="332296" cy="228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5" name="Rectangle 184"/>
            <p:cNvSpPr/>
            <p:nvPr/>
          </p:nvSpPr>
          <p:spPr>
            <a:xfrm>
              <a:off x="7848600" y="1905000"/>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6" name="Rectangle 185"/>
            <p:cNvSpPr/>
            <p:nvPr/>
          </p:nvSpPr>
          <p:spPr>
            <a:xfrm>
              <a:off x="7848600" y="2133600"/>
              <a:ext cx="332296"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7" name="Rectangle 186"/>
            <p:cNvSpPr/>
            <p:nvPr/>
          </p:nvSpPr>
          <p:spPr>
            <a:xfrm>
              <a:off x="7848600" y="2362200"/>
              <a:ext cx="332296" cy="228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8" name="Rectangle 187"/>
            <p:cNvSpPr/>
            <p:nvPr/>
          </p:nvSpPr>
          <p:spPr>
            <a:xfrm>
              <a:off x="7848600" y="2590800"/>
              <a:ext cx="332296" cy="2286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89" name="Rectangle 188"/>
            <p:cNvSpPr/>
            <p:nvPr/>
          </p:nvSpPr>
          <p:spPr>
            <a:xfrm>
              <a:off x="8174209" y="1676400"/>
              <a:ext cx="332296"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0" name="Rectangle 189"/>
            <p:cNvSpPr/>
            <p:nvPr/>
          </p:nvSpPr>
          <p:spPr>
            <a:xfrm>
              <a:off x="8174209" y="1905000"/>
              <a:ext cx="332296" cy="228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1" name="Rectangle 190"/>
            <p:cNvSpPr/>
            <p:nvPr/>
          </p:nvSpPr>
          <p:spPr>
            <a:xfrm>
              <a:off x="8174209" y="2133600"/>
              <a:ext cx="332296" cy="228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2" name="Rectangle 191"/>
            <p:cNvSpPr/>
            <p:nvPr/>
          </p:nvSpPr>
          <p:spPr>
            <a:xfrm>
              <a:off x="8174209" y="2362200"/>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3" name="Rectangle 192"/>
            <p:cNvSpPr/>
            <p:nvPr/>
          </p:nvSpPr>
          <p:spPr>
            <a:xfrm>
              <a:off x="8174209" y="2590800"/>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4" name="Rectangle 193"/>
            <p:cNvSpPr/>
            <p:nvPr/>
          </p:nvSpPr>
          <p:spPr>
            <a:xfrm>
              <a:off x="8506904" y="1676400"/>
              <a:ext cx="332296" cy="2286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5" name="Rectangle 194"/>
            <p:cNvSpPr/>
            <p:nvPr/>
          </p:nvSpPr>
          <p:spPr>
            <a:xfrm>
              <a:off x="8506904" y="1905000"/>
              <a:ext cx="332296"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6" name="Rectangle 195"/>
            <p:cNvSpPr/>
            <p:nvPr/>
          </p:nvSpPr>
          <p:spPr>
            <a:xfrm>
              <a:off x="8506904" y="2133600"/>
              <a:ext cx="332296" cy="228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7" name="Rectangle 196"/>
            <p:cNvSpPr/>
            <p:nvPr/>
          </p:nvSpPr>
          <p:spPr>
            <a:xfrm>
              <a:off x="8506904" y="2362200"/>
              <a:ext cx="332296"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198" name="Rectangle 197"/>
            <p:cNvSpPr/>
            <p:nvPr/>
          </p:nvSpPr>
          <p:spPr>
            <a:xfrm>
              <a:off x="8506904" y="2590800"/>
              <a:ext cx="332296" cy="2286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grpSp>
      <mc:AlternateContent xmlns:mc="http://schemas.openxmlformats.org/markup-compatibility/2006" xmlns:a14="http://schemas.microsoft.com/office/drawing/2010/main">
        <mc:Choice Requires="a14">
          <p:sp>
            <p:nvSpPr>
              <p:cNvPr id="219" name="Rectangle 218"/>
              <p:cNvSpPr/>
              <p:nvPr/>
            </p:nvSpPr>
            <p:spPr>
              <a:xfrm>
                <a:off x="10393438" y="2014539"/>
                <a:ext cx="982134" cy="714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r>
                  <a:rPr lang="en-US" sz="1300" dirty="0">
                    <a:solidFill>
                      <a:prstClr val="white"/>
                    </a:solidFill>
                  </a:rPr>
                  <a:t>Vectorize </a:t>
                </a:r>
                <a14:m>
                  <m:oMath xmlns:m="http://schemas.openxmlformats.org/officeDocument/2006/math">
                    <m:sSub>
                      <m:sSubPr>
                        <m:ctrlPr>
                          <a:rPr lang="en-US" sz="1300" i="1" dirty="0">
                            <a:solidFill>
                              <a:prstClr val="white"/>
                            </a:solidFill>
                            <a:latin typeface="Cambria Math"/>
                          </a:rPr>
                        </m:ctrlPr>
                      </m:sSubPr>
                      <m:e>
                        <m:r>
                          <a:rPr lang="en-US" sz="1300" i="1" dirty="0">
                            <a:solidFill>
                              <a:prstClr val="white"/>
                            </a:solidFill>
                            <a:latin typeface="Cambria Math"/>
                          </a:rPr>
                          <m:t>𝐶</m:t>
                        </m:r>
                      </m:e>
                      <m:sub>
                        <m:r>
                          <a:rPr lang="en-US" sz="1300" i="1" dirty="0">
                            <a:solidFill>
                              <a:prstClr val="white"/>
                            </a:solidFill>
                            <a:latin typeface="Cambria Math"/>
                          </a:rPr>
                          <m:t>𝑛</m:t>
                        </m:r>
                      </m:sub>
                    </m:sSub>
                  </m:oMath>
                </a14:m>
                <a:endParaRPr lang="en-US" sz="1300" dirty="0">
                  <a:solidFill>
                    <a:prstClr val="white"/>
                  </a:solidFill>
                </a:endParaRPr>
              </a:p>
            </p:txBody>
          </p:sp>
        </mc:Choice>
        <mc:Fallback xmlns="">
          <p:sp>
            <p:nvSpPr>
              <p:cNvPr id="219" name="Rectangle 218"/>
              <p:cNvSpPr>
                <a:spLocks noRot="1" noChangeAspect="1" noMove="1" noResize="1" noEditPoints="1" noAdjustHandles="1" noChangeArrowheads="1" noChangeShapeType="1" noTextEdit="1"/>
              </p:cNvSpPr>
              <p:nvPr/>
            </p:nvSpPr>
            <p:spPr>
              <a:xfrm>
                <a:off x="43652439" y="10744200"/>
                <a:ext cx="4124961" cy="381283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9" name="TextBox 1048"/>
              <p:cNvSpPr txBox="1"/>
              <p:nvPr/>
            </p:nvSpPr>
            <p:spPr>
              <a:xfrm>
                <a:off x="11067144" y="393989"/>
                <a:ext cx="1193075" cy="235023"/>
              </a:xfrm>
              <a:prstGeom prst="rect">
                <a:avLst/>
              </a:prstGeom>
              <a:noFill/>
            </p:spPr>
            <p:txBody>
              <a:bodyPr wrap="square" lIns="34630" tIns="17315" rIns="34630" bIns="17315" rtlCol="0">
                <a:spAutoFit/>
              </a:bodyPr>
              <a:lstStyle/>
              <a:p>
                <a:pPr defTabSz="346295"/>
                <a14:m>
                  <m:oMath xmlns:m="http://schemas.openxmlformats.org/officeDocument/2006/math">
                    <m:sSub>
                      <m:sSubPr>
                        <m:ctrlPr>
                          <a:rPr lang="en-US" sz="1300" i="1" dirty="0">
                            <a:solidFill>
                              <a:prstClr val="black"/>
                            </a:solidFill>
                            <a:latin typeface="Cambria Math"/>
                          </a:rPr>
                        </m:ctrlPr>
                      </m:sSubPr>
                      <m:e>
                        <m:r>
                          <a:rPr lang="en-US" sz="1300" i="1" dirty="0">
                            <a:solidFill>
                              <a:prstClr val="black"/>
                            </a:solidFill>
                            <a:latin typeface="Cambria Math"/>
                          </a:rPr>
                          <m:t>𝑣</m:t>
                        </m:r>
                      </m:e>
                      <m:sub>
                        <m:r>
                          <a:rPr lang="en-US" sz="1300" i="1" dirty="0">
                            <a:solidFill>
                              <a:prstClr val="black"/>
                            </a:solidFill>
                            <a:latin typeface="Cambria Math"/>
                          </a:rPr>
                          <m:t>𝑛</m:t>
                        </m:r>
                      </m:sub>
                    </m:sSub>
                    <m:r>
                      <a:rPr lang="en-US" sz="1300" i="1" dirty="0">
                        <a:solidFill>
                          <a:prstClr val="black"/>
                        </a:solidFill>
                        <a:latin typeface="Cambria Math"/>
                      </a:rPr>
                      <m:t>=</m:t>
                    </m:r>
                    <m:r>
                      <a:rPr lang="en-US" sz="1300" i="1" dirty="0" err="1">
                        <a:solidFill>
                          <a:prstClr val="black"/>
                        </a:solidFill>
                        <a:latin typeface="Cambria Math"/>
                      </a:rPr>
                      <m:t>𝑉𝑒𝑐𝑡</m:t>
                    </m:r>
                    <m:r>
                      <a:rPr lang="en-US" sz="1300" i="1" dirty="0">
                        <a:solidFill>
                          <a:prstClr val="black"/>
                        </a:solidFill>
                        <a:latin typeface="Cambria Math"/>
                      </a:rPr>
                      <m:t>(</m:t>
                    </m:r>
                    <m:sSub>
                      <m:sSubPr>
                        <m:ctrlPr>
                          <a:rPr lang="en-US" sz="1300" i="1" dirty="0">
                            <a:solidFill>
                              <a:prstClr val="black"/>
                            </a:solidFill>
                            <a:latin typeface="Cambria Math"/>
                          </a:rPr>
                        </m:ctrlPr>
                      </m:sSubPr>
                      <m:e>
                        <m:r>
                          <a:rPr lang="en-US" sz="1300" i="1" dirty="0">
                            <a:solidFill>
                              <a:prstClr val="black"/>
                            </a:solidFill>
                            <a:latin typeface="Cambria Math"/>
                          </a:rPr>
                          <m:t>𝐶</m:t>
                        </m:r>
                      </m:e>
                      <m:sub>
                        <m:r>
                          <a:rPr lang="en-US" sz="1300" i="1" dirty="0">
                            <a:solidFill>
                              <a:prstClr val="black"/>
                            </a:solidFill>
                            <a:latin typeface="Cambria Math"/>
                          </a:rPr>
                          <m:t>𝑛</m:t>
                        </m:r>
                      </m:sub>
                    </m:sSub>
                  </m:oMath>
                </a14:m>
                <a:r>
                  <a:rPr lang="en-US" sz="1300" dirty="0">
                    <a:solidFill>
                      <a:prstClr val="black"/>
                    </a:solidFill>
                  </a:rPr>
                  <a:t>)</a:t>
                </a:r>
              </a:p>
            </p:txBody>
          </p:sp>
        </mc:Choice>
        <mc:Fallback xmlns="">
          <p:sp>
            <p:nvSpPr>
              <p:cNvPr id="1049" name="TextBox 1048"/>
              <p:cNvSpPr txBox="1">
                <a:spLocks noRot="1" noChangeAspect="1" noMove="1" noResize="1" noEditPoints="1" noAdjustHandles="1" noChangeArrowheads="1" noChangeShapeType="1" noTextEdit="1"/>
              </p:cNvSpPr>
              <p:nvPr/>
            </p:nvSpPr>
            <p:spPr>
              <a:xfrm>
                <a:off x="46482000" y="2101275"/>
                <a:ext cx="5010914" cy="1084480"/>
              </a:xfrm>
              <a:prstGeom prst="rect">
                <a:avLst/>
              </a:prstGeom>
              <a:blipFill rotWithShape="1">
                <a:blip r:embed="rId10"/>
                <a:stretch>
                  <a:fillRect t="-14045" r="-8637" b="-33708"/>
                </a:stretch>
              </a:blipFill>
            </p:spPr>
            <p:txBody>
              <a:bodyPr/>
              <a:lstStyle/>
              <a:p>
                <a:r>
                  <a:rPr lang="en-US">
                    <a:noFill/>
                  </a:rPr>
                  <a:t> </a:t>
                </a:r>
              </a:p>
            </p:txBody>
          </p:sp>
        </mc:Fallback>
      </mc:AlternateContent>
      <p:sp>
        <p:nvSpPr>
          <p:cNvPr id="15" name="Down Arrow 14"/>
          <p:cNvSpPr/>
          <p:nvPr/>
        </p:nvSpPr>
        <p:spPr>
          <a:xfrm rot="10800000">
            <a:off x="4172857" y="2877223"/>
            <a:ext cx="443358" cy="1107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19" name="Right Arrow 18"/>
          <p:cNvSpPr/>
          <p:nvPr/>
        </p:nvSpPr>
        <p:spPr>
          <a:xfrm>
            <a:off x="2068286" y="2286000"/>
            <a:ext cx="308429" cy="175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07" name="Right Arrow 206"/>
          <p:cNvSpPr/>
          <p:nvPr/>
        </p:nvSpPr>
        <p:spPr>
          <a:xfrm>
            <a:off x="1034144" y="2286000"/>
            <a:ext cx="308429" cy="175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08" name="Right Arrow 207"/>
          <p:cNvSpPr/>
          <p:nvPr/>
        </p:nvSpPr>
        <p:spPr>
          <a:xfrm>
            <a:off x="4844144" y="2243138"/>
            <a:ext cx="308429" cy="175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09" name="Right Arrow 208"/>
          <p:cNvSpPr/>
          <p:nvPr/>
        </p:nvSpPr>
        <p:spPr>
          <a:xfrm>
            <a:off x="3610429" y="2281686"/>
            <a:ext cx="308429" cy="175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10" name="Right Arrow 209"/>
          <p:cNvSpPr/>
          <p:nvPr/>
        </p:nvSpPr>
        <p:spPr>
          <a:xfrm>
            <a:off x="7347857" y="2271713"/>
            <a:ext cx="308429" cy="175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11" name="Right Arrow 210"/>
          <p:cNvSpPr/>
          <p:nvPr/>
        </p:nvSpPr>
        <p:spPr>
          <a:xfrm>
            <a:off x="8563430" y="2267398"/>
            <a:ext cx="266181" cy="171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12" name="Right Arrow 211"/>
          <p:cNvSpPr/>
          <p:nvPr/>
        </p:nvSpPr>
        <p:spPr>
          <a:xfrm>
            <a:off x="10105571" y="2271713"/>
            <a:ext cx="308429" cy="175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13" name="Right Arrow 212"/>
          <p:cNvSpPr/>
          <p:nvPr/>
        </p:nvSpPr>
        <p:spPr>
          <a:xfrm>
            <a:off x="11375571" y="2271713"/>
            <a:ext cx="308429" cy="175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grpSp>
        <p:nvGrpSpPr>
          <p:cNvPr id="225" name="Group 224"/>
          <p:cNvGrpSpPr/>
          <p:nvPr/>
        </p:nvGrpSpPr>
        <p:grpSpPr>
          <a:xfrm>
            <a:off x="11665857" y="638721"/>
            <a:ext cx="308429" cy="3790405"/>
            <a:chOff x="48615599" y="3406505"/>
            <a:chExt cx="1295401" cy="20215495"/>
          </a:xfrm>
        </p:grpSpPr>
        <p:sp>
          <p:nvSpPr>
            <p:cNvPr id="1047" name="Rectangle 1046"/>
            <p:cNvSpPr/>
            <p:nvPr/>
          </p:nvSpPr>
          <p:spPr>
            <a:xfrm>
              <a:off x="48912255" y="3406505"/>
              <a:ext cx="597620" cy="133021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52" name="Rectangle 251"/>
            <p:cNvSpPr/>
            <p:nvPr/>
          </p:nvSpPr>
          <p:spPr>
            <a:xfrm>
              <a:off x="48907881" y="4736715"/>
              <a:ext cx="597620" cy="1330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53" name="Rectangle 252"/>
            <p:cNvSpPr/>
            <p:nvPr/>
          </p:nvSpPr>
          <p:spPr>
            <a:xfrm>
              <a:off x="48912255" y="6078242"/>
              <a:ext cx="597620" cy="1330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54" name="Rectangle 253"/>
            <p:cNvSpPr/>
            <p:nvPr/>
          </p:nvSpPr>
          <p:spPr>
            <a:xfrm>
              <a:off x="48912255" y="8662313"/>
              <a:ext cx="597620" cy="133021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55" name="Rectangle 254"/>
            <p:cNvSpPr/>
            <p:nvPr/>
          </p:nvSpPr>
          <p:spPr>
            <a:xfrm>
              <a:off x="48912255" y="7394508"/>
              <a:ext cx="597620" cy="1330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1" name="Rectangle 260"/>
            <p:cNvSpPr/>
            <p:nvPr/>
          </p:nvSpPr>
          <p:spPr>
            <a:xfrm>
              <a:off x="48916628" y="10003965"/>
              <a:ext cx="597620" cy="133021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2" name="Rectangle 261"/>
            <p:cNvSpPr/>
            <p:nvPr/>
          </p:nvSpPr>
          <p:spPr>
            <a:xfrm>
              <a:off x="48912255" y="11334175"/>
              <a:ext cx="597620" cy="1330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3" name="Rectangle 262"/>
            <p:cNvSpPr/>
            <p:nvPr/>
          </p:nvSpPr>
          <p:spPr>
            <a:xfrm>
              <a:off x="48916628" y="12675702"/>
              <a:ext cx="597620" cy="133021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4" name="Rectangle 263"/>
            <p:cNvSpPr/>
            <p:nvPr/>
          </p:nvSpPr>
          <p:spPr>
            <a:xfrm>
              <a:off x="48916628" y="15259773"/>
              <a:ext cx="597620" cy="1330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5" name="Rectangle 264"/>
            <p:cNvSpPr/>
            <p:nvPr/>
          </p:nvSpPr>
          <p:spPr>
            <a:xfrm>
              <a:off x="48916628" y="13991968"/>
              <a:ext cx="597620" cy="1330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6" name="Rectangle 265"/>
            <p:cNvSpPr/>
            <p:nvPr/>
          </p:nvSpPr>
          <p:spPr>
            <a:xfrm>
              <a:off x="48916628" y="16601075"/>
              <a:ext cx="597620" cy="133021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7" name="Rectangle 266"/>
            <p:cNvSpPr/>
            <p:nvPr/>
          </p:nvSpPr>
          <p:spPr>
            <a:xfrm>
              <a:off x="48912255" y="17931286"/>
              <a:ext cx="597620" cy="1330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8" name="Rectangle 267"/>
            <p:cNvSpPr/>
            <p:nvPr/>
          </p:nvSpPr>
          <p:spPr>
            <a:xfrm>
              <a:off x="48916628" y="19272812"/>
              <a:ext cx="597620" cy="1330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69" name="Rectangle 268"/>
            <p:cNvSpPr/>
            <p:nvPr/>
          </p:nvSpPr>
          <p:spPr>
            <a:xfrm>
              <a:off x="48916628" y="21856883"/>
              <a:ext cx="597620" cy="133021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70" name="Rectangle 269"/>
            <p:cNvSpPr/>
            <p:nvPr/>
          </p:nvSpPr>
          <p:spPr>
            <a:xfrm>
              <a:off x="48916628" y="20589078"/>
              <a:ext cx="597620" cy="1330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1300">
                <a:solidFill>
                  <a:prstClr val="white"/>
                </a:solidFill>
              </a:endParaRPr>
            </a:p>
          </p:txBody>
        </p:sp>
        <p:sp>
          <p:nvSpPr>
            <p:cNvPr id="224" name="Rectangle 223"/>
            <p:cNvSpPr/>
            <p:nvPr/>
          </p:nvSpPr>
          <p:spPr>
            <a:xfrm>
              <a:off x="48615599" y="3406505"/>
              <a:ext cx="1295401" cy="2021549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6295"/>
              <a:endParaRPr lang="en-US" sz="700">
                <a:solidFill>
                  <a:prstClr val="white"/>
                </a:solidFill>
              </a:endParaRPr>
            </a:p>
          </p:txBody>
        </p:sp>
      </p:grpSp>
      <p:sp>
        <p:nvSpPr>
          <p:cNvPr id="226" name="Rectangle 225"/>
          <p:cNvSpPr/>
          <p:nvPr/>
        </p:nvSpPr>
        <p:spPr>
          <a:xfrm>
            <a:off x="8829611" y="1554041"/>
            <a:ext cx="1255719" cy="160349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27" name="Rectangle 226"/>
          <p:cNvSpPr/>
          <p:nvPr/>
        </p:nvSpPr>
        <p:spPr>
          <a:xfrm>
            <a:off x="5139336" y="1134879"/>
            <a:ext cx="2190379" cy="243699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28" name="Rectangle 227"/>
          <p:cNvSpPr/>
          <p:nvPr/>
        </p:nvSpPr>
        <p:spPr>
          <a:xfrm>
            <a:off x="2326830" y="1161695"/>
            <a:ext cx="1301741" cy="231016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14" name="Rectangle 213"/>
          <p:cNvSpPr/>
          <p:nvPr/>
        </p:nvSpPr>
        <p:spPr>
          <a:xfrm>
            <a:off x="3229429" y="4194691"/>
            <a:ext cx="3005096" cy="246328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endParaRPr lang="en-US" sz="700">
              <a:solidFill>
                <a:prstClr val="white"/>
              </a:solidFill>
            </a:endParaRPr>
          </a:p>
        </p:txBody>
      </p:sp>
      <p:sp>
        <p:nvSpPr>
          <p:cNvPr id="215" name="TextBox 214"/>
          <p:cNvSpPr txBox="1"/>
          <p:nvPr/>
        </p:nvSpPr>
        <p:spPr>
          <a:xfrm>
            <a:off x="3331029" y="3957825"/>
            <a:ext cx="3454400" cy="235023"/>
          </a:xfrm>
          <a:prstGeom prst="rect">
            <a:avLst/>
          </a:prstGeom>
          <a:noFill/>
        </p:spPr>
        <p:txBody>
          <a:bodyPr wrap="square" lIns="34630" tIns="17315" rIns="34630" bIns="17315" rtlCol="0">
            <a:spAutoFit/>
          </a:bodyPr>
          <a:lstStyle/>
          <a:p>
            <a:pPr defTabSz="346295"/>
            <a:r>
              <a:rPr lang="en-US" sz="1300" dirty="0">
                <a:solidFill>
                  <a:prstClr val="black"/>
                </a:solidFill>
              </a:rPr>
              <a:t>Learned Word Embedding Model</a:t>
            </a:r>
          </a:p>
        </p:txBody>
      </p:sp>
      <p:graphicFrame>
        <p:nvGraphicFramePr>
          <p:cNvPr id="216" name="Table 215"/>
          <p:cNvGraphicFramePr>
            <a:graphicFrameLocks noGrp="1"/>
          </p:cNvGraphicFramePr>
          <p:nvPr>
            <p:extLst>
              <p:ext uri="{D42A27DB-BD31-4B8C-83A1-F6EECF244321}">
                <p14:modId xmlns:p14="http://schemas.microsoft.com/office/powerpoint/2010/main" val="377163040"/>
              </p:ext>
            </p:extLst>
          </p:nvPr>
        </p:nvGraphicFramePr>
        <p:xfrm>
          <a:off x="3331031" y="4262437"/>
          <a:ext cx="2684005" cy="2311400"/>
        </p:xfrm>
        <a:graphic>
          <a:graphicData uri="http://schemas.openxmlformats.org/drawingml/2006/table">
            <a:tbl>
              <a:tblPr firstRow="1" bandRow="1">
                <a:tableStyleId>{5940675A-B579-460E-94D1-54222C63F5DA}</a:tableStyleId>
              </a:tblPr>
              <a:tblGrid>
                <a:gridCol w="1324619"/>
                <a:gridCol w="282426"/>
                <a:gridCol w="269240"/>
                <a:gridCol w="269240"/>
                <a:gridCol w="269240"/>
                <a:gridCol w="269240"/>
              </a:tblGrid>
              <a:tr h="370840">
                <a:tc>
                  <a:txBody>
                    <a:bodyPr/>
                    <a:lstStyle/>
                    <a:p>
                      <a:r>
                        <a:rPr lang="en-US" sz="1200" dirty="0" smtClean="0"/>
                        <a:t>“</a:t>
                      </a:r>
                      <a:r>
                        <a:rPr lang="en-US" sz="1200" dirty="0" err="1" smtClean="0"/>
                        <a:t>voc_term</a:t>
                      </a:r>
                      <a:r>
                        <a:rPr lang="en-US" sz="1200" dirty="0" smtClean="0"/>
                        <a:t> 1”</a:t>
                      </a:r>
                      <a:endParaRPr lang="en-US" sz="1200" dirty="0"/>
                    </a:p>
                  </a:txBody>
                  <a:tcPr marL="121920" marR="121920">
                    <a:lnR w="38100" cap="flat" cmpd="sng" algn="ctr">
                      <a:solidFill>
                        <a:schemeClr val="tx1"/>
                      </a:solidFill>
                      <a:prstDash val="solid"/>
                      <a:round/>
                      <a:headEnd type="none" w="med" len="med"/>
                      <a:tailEnd type="none" w="med" len="med"/>
                    </a:lnR>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tx1">
                        <a:lumMod val="85000"/>
                        <a:lumOff val="1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voc_term</a:t>
                      </a:r>
                      <a:r>
                        <a:rPr lang="en-US" sz="1200" dirty="0" smtClean="0"/>
                        <a:t> 2”</a:t>
                      </a:r>
                    </a:p>
                  </a:txBody>
                  <a:tcPr marL="121920" marR="121920">
                    <a:lnR w="38100" cap="flat" cmpd="sng" algn="ctr">
                      <a:solidFill>
                        <a:schemeClr val="tx1"/>
                      </a:solidFill>
                      <a:prstDash val="solid"/>
                      <a:round/>
                      <a:headEnd type="none" w="med" len="med"/>
                      <a:tailEnd type="none" w="med" len="med"/>
                    </a:lnR>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voc_term</a:t>
                      </a:r>
                      <a:r>
                        <a:rPr lang="en-US" sz="1200" dirty="0" smtClean="0"/>
                        <a:t> 3”</a:t>
                      </a:r>
                    </a:p>
                  </a:txBody>
                  <a:tcPr marL="121920" marR="121920">
                    <a:lnR w="38100" cap="flat" cmpd="sng" algn="ctr">
                      <a:solidFill>
                        <a:schemeClr val="tx1"/>
                      </a:solidFill>
                      <a:prstDash val="solid"/>
                      <a:round/>
                      <a:headEnd type="none" w="med" len="med"/>
                      <a:tailEnd type="none" w="med" len="med"/>
                    </a:lnR>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tx1">
                        <a:lumMod val="85000"/>
                        <a:lumOff val="1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endParaRPr lang="en-US" sz="1200" dirty="0"/>
                    </a:p>
                  </a:txBody>
                  <a:tcPr marL="121920" marR="121920">
                    <a:lnR w="38100" cap="flat" cmpd="sng" algn="ctr">
                      <a:solidFill>
                        <a:schemeClr val="tx1"/>
                      </a:solidFill>
                      <a:prstDash val="solid"/>
                      <a:round/>
                      <a:headEnd type="none" w="med" len="med"/>
                      <a:tailEnd type="none" w="med" len="med"/>
                    </a:lnR>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endParaRPr lang="en-US" sz="1200" dirty="0"/>
                    </a:p>
                  </a:txBody>
                  <a:tcPr marL="121920" marR="121920">
                    <a:lnR w="38100" cap="flat" cmpd="sng" algn="ctr">
                      <a:solidFill>
                        <a:schemeClr val="tx1"/>
                      </a:solidFill>
                      <a:prstDash val="solid"/>
                      <a:round/>
                      <a:headEnd type="none" w="med" len="med"/>
                      <a:tailEnd type="none" w="med" len="med"/>
                    </a:lnR>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57200">
                <a:tc>
                  <a:txBody>
                    <a:bodyPr/>
                    <a:lstStyle/>
                    <a:p>
                      <a:r>
                        <a:rPr lang="en-US" sz="1200" dirty="0" smtClean="0"/>
                        <a:t>“</a:t>
                      </a:r>
                      <a:r>
                        <a:rPr lang="en-US" sz="1200" dirty="0" err="1" smtClean="0"/>
                        <a:t>voc_term</a:t>
                      </a:r>
                      <a:r>
                        <a:rPr lang="en-US" sz="1200" dirty="0" smtClean="0"/>
                        <a:t>  V”</a:t>
                      </a:r>
                      <a:endParaRPr lang="en-US" sz="1200" dirty="0"/>
                    </a:p>
                  </a:txBody>
                  <a:tcPr marL="121920" marR="121920">
                    <a:lnR w="38100" cap="flat" cmpd="sng" algn="ctr">
                      <a:solidFill>
                        <a:schemeClr val="tx1"/>
                      </a:solidFill>
                      <a:prstDash val="solid"/>
                      <a:round/>
                      <a:headEnd type="none" w="med" len="med"/>
                      <a:tailEnd type="none" w="med" len="med"/>
                    </a:lnR>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lang="en-US" sz="1800" dirty="0"/>
                    </a:p>
                  </a:txBody>
                  <a:tcPr marL="121920" marR="12192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65000"/>
                      </a:schemeClr>
                    </a:solidFill>
                  </a:tcPr>
                </a:tc>
              </a:tr>
            </a:tbl>
          </a:graphicData>
        </a:graphic>
      </p:graphicFrame>
      <p:sp>
        <p:nvSpPr>
          <p:cNvPr id="121" name="Can 120"/>
          <p:cNvSpPr/>
          <p:nvPr/>
        </p:nvSpPr>
        <p:spPr>
          <a:xfrm>
            <a:off x="103715" y="4721756"/>
            <a:ext cx="950884" cy="10174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r>
              <a:rPr lang="en-US" sz="1200" dirty="0">
                <a:solidFill>
                  <a:prstClr val="white"/>
                </a:solidFill>
              </a:rPr>
              <a:t>Un-labeled </a:t>
            </a:r>
            <a:r>
              <a:rPr lang="en-US" sz="1200">
                <a:solidFill>
                  <a:prstClr val="white"/>
                </a:solidFill>
              </a:rPr>
              <a:t>Document Collection</a:t>
            </a:r>
            <a:endParaRPr lang="en-US" sz="1200" dirty="0">
              <a:solidFill>
                <a:prstClr val="white"/>
              </a:solidFill>
            </a:endParaRPr>
          </a:p>
        </p:txBody>
      </p:sp>
      <p:sp>
        <p:nvSpPr>
          <p:cNvPr id="122" name="Rectangle 121"/>
          <p:cNvSpPr/>
          <p:nvPr/>
        </p:nvSpPr>
        <p:spPr>
          <a:xfrm>
            <a:off x="1694906" y="4950356"/>
            <a:ext cx="950884" cy="678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4630" tIns="17315" rIns="34630" bIns="17315" rtlCol="0" anchor="ctr"/>
          <a:lstStyle/>
          <a:p>
            <a:pPr algn="ctr" defTabSz="346295"/>
            <a:r>
              <a:rPr lang="en-US" sz="1200" dirty="0">
                <a:solidFill>
                  <a:prstClr val="white"/>
                </a:solidFill>
              </a:rPr>
              <a:t>Learn Word Embedding</a:t>
            </a:r>
          </a:p>
        </p:txBody>
      </p:sp>
      <p:sp>
        <p:nvSpPr>
          <p:cNvPr id="123" name="Right Arrow 122"/>
          <p:cNvSpPr/>
          <p:nvPr/>
        </p:nvSpPr>
        <p:spPr>
          <a:xfrm flipV="1">
            <a:off x="2656478" y="5217056"/>
            <a:ext cx="589241" cy="180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124" name="Right Arrow 123"/>
          <p:cNvSpPr/>
          <p:nvPr/>
        </p:nvSpPr>
        <p:spPr>
          <a:xfrm flipV="1">
            <a:off x="1078050" y="5188481"/>
            <a:ext cx="589241" cy="180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9841" tIns="9920" rIns="19841" bIns="9920" rtlCol="0" anchor="ctr"/>
          <a:lstStyle/>
          <a:p>
            <a:pPr algn="ctr" defTabSz="346295"/>
            <a:endParaRPr lang="en-US" sz="700">
              <a:solidFill>
                <a:prstClr val="white"/>
              </a:solidFill>
            </a:endParaRPr>
          </a:p>
        </p:txBody>
      </p:sp>
      <p:sp>
        <p:nvSpPr>
          <p:cNvPr id="2" name="Slide Number Placeholder 1"/>
          <p:cNvSpPr>
            <a:spLocks noGrp="1"/>
          </p:cNvSpPr>
          <p:nvPr>
            <p:ph type="sldNum" sz="quarter" idx="12"/>
          </p:nvPr>
        </p:nvSpPr>
        <p:spPr/>
        <p:txBody>
          <a:bodyPr/>
          <a:lstStyle/>
          <a:p>
            <a:fld id="{C45737C5-0F91-4DD5-9716-B1E354E19536}"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97505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How to Rank Answers</a:t>
            </a:r>
            <a:endParaRPr lang="en-US" dirty="0"/>
          </a:p>
        </p:txBody>
      </p:sp>
      <p:sp>
        <p:nvSpPr>
          <p:cNvPr id="5" name="Can 4"/>
          <p:cNvSpPr/>
          <p:nvPr/>
        </p:nvSpPr>
        <p:spPr>
          <a:xfrm>
            <a:off x="2059196" y="3153873"/>
            <a:ext cx="1392574" cy="967016"/>
          </a:xfrm>
          <a:prstGeom prst="can">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ysClr val="windowText" lastClr="000000"/>
            </a:solidFill>
            <a:prstDash val="solid"/>
            <a:miter lim="800000"/>
          </a:ln>
          <a:effectLst/>
        </p:spPr>
        <p:txBody>
          <a:bodyPr rot="0" spcFirstLastPara="0" vert="horz" wrap="square" lIns="0" tIns="45717" rIns="0" bIns="45717" numCol="1" spcCol="0" rtlCol="0" fromWordArt="0" anchor="ctr" anchorCtr="0" forceAA="0" compatLnSpc="1">
            <a:prstTxWarp prst="textNoShape">
              <a:avLst/>
            </a:prstTxWarp>
            <a:noAutofit/>
          </a:bodyPr>
          <a:lstStyle/>
          <a:p>
            <a:pPr algn="ctr">
              <a:lnSpc>
                <a:spcPct val="115000"/>
              </a:lnSpc>
              <a:spcAft>
                <a:spcPts val="1000"/>
              </a:spcAft>
            </a:pPr>
            <a:r>
              <a:rPr lang="en-US" sz="1600" b="1" dirty="0">
                <a:latin typeface="Calibri"/>
                <a:ea typeface="Calibri"/>
                <a:cs typeface="Arial"/>
              </a:rPr>
              <a:t>TREC’15 QRELS (training data)</a:t>
            </a:r>
          </a:p>
        </p:txBody>
      </p:sp>
      <p:sp>
        <p:nvSpPr>
          <p:cNvPr id="6" name="Rounded Rectangle 5"/>
          <p:cNvSpPr/>
          <p:nvPr/>
        </p:nvSpPr>
        <p:spPr>
          <a:xfrm>
            <a:off x="3974543" y="3129318"/>
            <a:ext cx="1555615" cy="1016124"/>
          </a:xfrm>
          <a:prstGeom prst="roundRect">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lang="en-US" sz="2000" b="1" i="1" dirty="0">
                <a:ea typeface="Calibri" pitchFamily="34" charset="0"/>
                <a:cs typeface="Arial" pitchFamily="34" charset="0"/>
              </a:rPr>
              <a:t>Feature Extraction</a:t>
            </a:r>
          </a:p>
        </p:txBody>
      </p:sp>
      <p:sp>
        <p:nvSpPr>
          <p:cNvPr id="7" name="Rounded Rectangle 6"/>
          <p:cNvSpPr/>
          <p:nvPr/>
        </p:nvSpPr>
        <p:spPr>
          <a:xfrm>
            <a:off x="5414966" y="3145083"/>
            <a:ext cx="1179023" cy="490481"/>
          </a:xfrm>
          <a:prstGeom prst="roundRect">
            <a:avLst/>
          </a:prstGeom>
          <a:noFill/>
          <a:ln w="254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b="1" dirty="0">
                <a:latin typeface="Calibri"/>
                <a:ea typeface="Calibri"/>
                <a:cs typeface="Arial"/>
              </a:rPr>
              <a:t>features</a:t>
            </a:r>
            <a:endParaRPr lang="en-US" sz="1600" dirty="0">
              <a:latin typeface="Calibri"/>
              <a:ea typeface="Calibri"/>
              <a:cs typeface="Arial"/>
            </a:endParaRPr>
          </a:p>
        </p:txBody>
      </p:sp>
      <p:sp>
        <p:nvSpPr>
          <p:cNvPr id="8" name="Rounded Rectangle 7"/>
          <p:cNvSpPr/>
          <p:nvPr/>
        </p:nvSpPr>
        <p:spPr>
          <a:xfrm>
            <a:off x="6517076" y="3145082"/>
            <a:ext cx="1528633" cy="984597"/>
          </a:xfrm>
          <a:prstGeom prst="roundRect">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lang="en-US" sz="2000" b="1" i="1" dirty="0">
                <a:ea typeface="Calibri" pitchFamily="34" charset="0"/>
                <a:cs typeface="Arial" pitchFamily="34" charset="0"/>
              </a:rPr>
              <a:t>Learning to Rank</a:t>
            </a:r>
          </a:p>
        </p:txBody>
      </p:sp>
      <p:sp>
        <p:nvSpPr>
          <p:cNvPr id="9" name="Can 8"/>
          <p:cNvSpPr/>
          <p:nvPr/>
        </p:nvSpPr>
        <p:spPr>
          <a:xfrm>
            <a:off x="4072149" y="1626134"/>
            <a:ext cx="1360405" cy="967016"/>
          </a:xfrm>
          <a:prstGeom prst="can">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ysClr val="windowText" lastClr="000000"/>
            </a:solidFill>
            <a:prstDash val="solid"/>
            <a:miter lim="800000"/>
          </a:ln>
          <a:effectLst/>
        </p:spPr>
        <p:txBody>
          <a:bodyPr rot="0" spcFirstLastPara="0" vert="horz" wrap="square" lIns="0" tIns="45717" rIns="0" bIns="45717" numCol="1" spcCol="0" rtlCol="0" fromWordArt="0" anchor="ctr" anchorCtr="0" forceAA="0" compatLnSpc="1">
            <a:prstTxWarp prst="textNoShape">
              <a:avLst/>
            </a:prstTxWarp>
            <a:noAutofit/>
          </a:bodyPr>
          <a:lstStyle/>
          <a:p>
            <a:pPr algn="ctr">
              <a:lnSpc>
                <a:spcPct val="115000"/>
              </a:lnSpc>
              <a:spcAft>
                <a:spcPts val="1000"/>
              </a:spcAft>
            </a:pPr>
            <a:r>
              <a:rPr lang="en-US" sz="1600" b="1" dirty="0">
                <a:latin typeface="Calibri"/>
                <a:ea typeface="Calibri"/>
                <a:cs typeface="Arial"/>
              </a:rPr>
              <a:t>pre-trained </a:t>
            </a:r>
            <a:r>
              <a:rPr lang="en-US" sz="1600" b="1" dirty="0" err="1">
                <a:latin typeface="Calibri"/>
                <a:ea typeface="Calibri"/>
                <a:cs typeface="Arial"/>
              </a:rPr>
              <a:t>GloVE</a:t>
            </a:r>
            <a:r>
              <a:rPr lang="en-US" sz="1600" b="1" dirty="0">
                <a:latin typeface="Calibri"/>
                <a:ea typeface="Calibri"/>
                <a:cs typeface="Arial"/>
              </a:rPr>
              <a:t> model</a:t>
            </a:r>
          </a:p>
        </p:txBody>
      </p:sp>
      <p:cxnSp>
        <p:nvCxnSpPr>
          <p:cNvPr id="10" name="Straight Arrow Connector 9"/>
          <p:cNvCxnSpPr>
            <a:stCxn id="9" idx="3"/>
            <a:endCxn id="6" idx="0"/>
          </p:cNvCxnSpPr>
          <p:nvPr/>
        </p:nvCxnSpPr>
        <p:spPr>
          <a:xfrm flipH="1">
            <a:off x="4752351" y="2593150"/>
            <a:ext cx="2" cy="5361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4"/>
            <a:endCxn id="6" idx="1"/>
          </p:cNvCxnSpPr>
          <p:nvPr/>
        </p:nvCxnSpPr>
        <p:spPr>
          <a:xfrm flipV="1">
            <a:off x="3451770" y="3637380"/>
            <a:ext cx="522772"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8" idx="1"/>
          </p:cNvCxnSpPr>
          <p:nvPr/>
        </p:nvCxnSpPr>
        <p:spPr>
          <a:xfrm>
            <a:off x="5530157" y="3637380"/>
            <a:ext cx="98691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8045709" y="3635562"/>
            <a:ext cx="776249" cy="18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n 13"/>
          <p:cNvSpPr/>
          <p:nvPr/>
        </p:nvSpPr>
        <p:spPr>
          <a:xfrm>
            <a:off x="8946981" y="3160270"/>
            <a:ext cx="1360405" cy="967016"/>
          </a:xfrm>
          <a:prstGeom prst="can">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ysClr val="windowText" lastClr="000000"/>
            </a:solidFill>
            <a:prstDash val="solid"/>
            <a:miter lim="800000"/>
          </a:ln>
          <a:effectLst/>
        </p:spPr>
        <p:txBody>
          <a:bodyPr rot="0" spcFirstLastPara="0" vert="horz" wrap="square" lIns="0" tIns="45717" rIns="0" bIns="45717" numCol="1" spcCol="0" rtlCol="0" fromWordArt="0" anchor="ctr" anchorCtr="0" forceAA="0" compatLnSpc="1">
            <a:prstTxWarp prst="textNoShape">
              <a:avLst/>
            </a:prstTxWarp>
            <a:noAutofit/>
          </a:bodyPr>
          <a:lstStyle/>
          <a:p>
            <a:pPr algn="ctr">
              <a:lnSpc>
                <a:spcPct val="115000"/>
              </a:lnSpc>
              <a:spcAft>
                <a:spcPts val="1000"/>
              </a:spcAft>
            </a:pPr>
            <a:r>
              <a:rPr lang="en-US" sz="1600" b="1" dirty="0">
                <a:latin typeface="Calibri"/>
                <a:ea typeface="Calibri"/>
                <a:cs typeface="Arial"/>
              </a:rPr>
              <a:t>answer </a:t>
            </a:r>
            <a:br>
              <a:rPr lang="en-US" sz="1600" b="1" dirty="0">
                <a:latin typeface="Calibri"/>
                <a:ea typeface="Calibri"/>
                <a:cs typeface="Arial"/>
              </a:rPr>
            </a:br>
            <a:r>
              <a:rPr lang="en-US" sz="1600" b="1" dirty="0">
                <a:latin typeface="Calibri"/>
                <a:ea typeface="Calibri"/>
                <a:cs typeface="Arial"/>
              </a:rPr>
              <a:t>ranking model</a:t>
            </a:r>
          </a:p>
        </p:txBody>
      </p:sp>
      <p:sp>
        <p:nvSpPr>
          <p:cNvPr id="19" name="TextBox 18"/>
          <p:cNvSpPr txBox="1"/>
          <p:nvPr/>
        </p:nvSpPr>
        <p:spPr>
          <a:xfrm>
            <a:off x="2459002" y="4552227"/>
            <a:ext cx="1925155" cy="408616"/>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smtClean="0"/>
              <a:t>MK features</a:t>
            </a:r>
            <a:endParaRPr lang="en-US" dirty="0"/>
          </a:p>
        </p:txBody>
      </p:sp>
      <p:cxnSp>
        <p:nvCxnSpPr>
          <p:cNvPr id="20" name="Straight Arrow Connector 19"/>
          <p:cNvCxnSpPr>
            <a:stCxn id="19" idx="0"/>
            <a:endCxn id="6" idx="2"/>
          </p:cNvCxnSpPr>
          <p:nvPr/>
        </p:nvCxnSpPr>
        <p:spPr>
          <a:xfrm flipV="1">
            <a:off x="3421580" y="4145442"/>
            <a:ext cx="1330771" cy="406785"/>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0948" y="4552227"/>
            <a:ext cx="1925155" cy="408616"/>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err="1" smtClean="0"/>
              <a:t>Cov</a:t>
            </a:r>
            <a:r>
              <a:rPr lang="en-US" dirty="0" smtClean="0"/>
              <a:t> features</a:t>
            </a:r>
            <a:endParaRPr lang="en-US" dirty="0"/>
          </a:p>
        </p:txBody>
      </p:sp>
      <p:cxnSp>
        <p:nvCxnSpPr>
          <p:cNvPr id="23" name="Straight Arrow Connector 22"/>
          <p:cNvCxnSpPr>
            <a:stCxn id="22" idx="0"/>
            <a:endCxn id="6" idx="2"/>
          </p:cNvCxnSpPr>
          <p:nvPr/>
        </p:nvCxnSpPr>
        <p:spPr>
          <a:xfrm flipH="1" flipV="1">
            <a:off x="4752351" y="4145442"/>
            <a:ext cx="1021175" cy="406785"/>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3117" y="5050623"/>
            <a:ext cx="1925155" cy="1663391"/>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r>
              <a:rPr lang="en-US" dirty="0" smtClean="0">
                <a:latin typeface="+mj-lt"/>
                <a:cs typeface="Arial" panose="020B0604020202020204" pitchFamily="34" charset="0"/>
              </a:rPr>
              <a:t>Metzler-</a:t>
            </a:r>
            <a:r>
              <a:rPr lang="en-US" dirty="0" err="1" smtClean="0">
                <a:latin typeface="+mj-lt"/>
                <a:cs typeface="Arial" panose="020B0604020202020204" pitchFamily="34" charset="0"/>
              </a:rPr>
              <a:t>Kanungo</a:t>
            </a:r>
            <a:r>
              <a:rPr lang="en-US" dirty="0" smtClean="0">
                <a:latin typeface="+mj-lt"/>
                <a:cs typeface="Arial" panose="020B0604020202020204" pitchFamily="34" charset="0"/>
              </a:rPr>
              <a:t>:</a:t>
            </a:r>
            <a:endParaRPr lang="en-US" dirty="0">
              <a:latin typeface="+mj-lt"/>
              <a:cs typeface="Arial" panose="020B0604020202020204" pitchFamily="34" charset="0"/>
            </a:endParaRPr>
          </a:p>
          <a:p>
            <a:pPr marL="173027" indent="-173027">
              <a:buFont typeface="Arial" panose="020B0604020202020204" pitchFamily="34" charset="0"/>
              <a:buChar char="•"/>
            </a:pPr>
            <a:r>
              <a:rPr lang="en-US" dirty="0" smtClean="0">
                <a:latin typeface="+mj-lt"/>
                <a:cs typeface="Arial" panose="020B0604020202020204" pitchFamily="34" charset="0"/>
              </a:rPr>
              <a:t>answer length</a:t>
            </a:r>
          </a:p>
          <a:p>
            <a:pPr marL="173027" indent="-173027">
              <a:buFont typeface="Arial" panose="020B0604020202020204" pitchFamily="34" charset="0"/>
              <a:buChar char="•"/>
            </a:pPr>
            <a:r>
              <a:rPr lang="en-US" dirty="0" smtClean="0">
                <a:latin typeface="+mj-lt"/>
                <a:cs typeface="Arial" panose="020B0604020202020204" pitchFamily="34" charset="0"/>
              </a:rPr>
              <a:t>exact match</a:t>
            </a:r>
          </a:p>
          <a:p>
            <a:pPr marL="173027" indent="-173027">
              <a:buFont typeface="Arial" panose="020B0604020202020204" pitchFamily="34" charset="0"/>
              <a:buChar char="•"/>
            </a:pPr>
            <a:r>
              <a:rPr lang="en-US" dirty="0" smtClean="0">
                <a:latin typeface="+mj-lt"/>
                <a:cs typeface="Arial" panose="020B0604020202020204" pitchFamily="34" charset="0"/>
              </a:rPr>
              <a:t>term overlap</a:t>
            </a:r>
          </a:p>
          <a:p>
            <a:pPr marL="173027" indent="-173027">
              <a:buFont typeface="Arial" panose="020B0604020202020204" pitchFamily="34" charset="0"/>
              <a:buChar char="•"/>
            </a:pPr>
            <a:r>
              <a:rPr lang="en-US" dirty="0" smtClean="0">
                <a:latin typeface="+mj-lt"/>
                <a:cs typeface="Arial" panose="020B0604020202020204" pitchFamily="34" charset="0"/>
              </a:rPr>
              <a:t>LM score</a:t>
            </a:r>
            <a:endParaRPr lang="en-US" dirty="0">
              <a:latin typeface="+mj-lt"/>
            </a:endParaRPr>
          </a:p>
        </p:txBody>
      </p:sp>
      <p:sp>
        <p:nvSpPr>
          <p:cNvPr id="29" name="TextBox 28"/>
          <p:cNvSpPr txBox="1"/>
          <p:nvPr/>
        </p:nvSpPr>
        <p:spPr>
          <a:xfrm>
            <a:off x="8036865" y="4552228"/>
            <a:ext cx="2824743" cy="715083"/>
          </a:xfrm>
          <a:prstGeom prst="roundRect">
            <a:avLst/>
          </a:prstGeom>
        </p:spPr>
        <p:style>
          <a:lnRef idx="1">
            <a:schemeClr val="dk1"/>
          </a:lnRef>
          <a:fillRef idx="2">
            <a:schemeClr val="dk1"/>
          </a:fillRef>
          <a:effectRef idx="1">
            <a:schemeClr val="dk1"/>
          </a:effectRef>
          <a:fontRef idx="minor">
            <a:schemeClr val="dk1"/>
          </a:fontRef>
        </p:style>
        <p:txBody>
          <a:bodyPr wrap="square" lIns="91434" tIns="45717" rIns="91434" bIns="45717" rtlCol="0">
            <a:spAutoFit/>
          </a:bodyPr>
          <a:lstStyle/>
          <a:p>
            <a:pPr algn="ctr"/>
            <a:r>
              <a:rPr lang="en-US" dirty="0" smtClean="0"/>
              <a:t>MART (</a:t>
            </a:r>
            <a:r>
              <a:rPr lang="en-US" dirty="0">
                <a:cs typeface="Arial" panose="020B0604020202020204" pitchFamily="34" charset="0"/>
              </a:rPr>
              <a:t>Multiple Additive Regression </a:t>
            </a:r>
            <a:r>
              <a:rPr lang="en-US" dirty="0" smtClean="0">
                <a:cs typeface="Arial" panose="020B0604020202020204" pitchFamily="34" charset="0"/>
              </a:rPr>
              <a:t>Trees)</a:t>
            </a:r>
            <a:endParaRPr lang="en-US" dirty="0"/>
          </a:p>
        </p:txBody>
      </p:sp>
      <p:cxnSp>
        <p:nvCxnSpPr>
          <p:cNvPr id="30" name="Straight Arrow Connector 29"/>
          <p:cNvCxnSpPr>
            <a:stCxn id="29" idx="0"/>
            <a:endCxn id="8" idx="2"/>
          </p:cNvCxnSpPr>
          <p:nvPr/>
        </p:nvCxnSpPr>
        <p:spPr>
          <a:xfrm flipH="1" flipV="1">
            <a:off x="7281393" y="4129679"/>
            <a:ext cx="2167844" cy="422549"/>
          </a:xfrm>
          <a:prstGeom prst="straightConnector1">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89361" y="5047332"/>
            <a:ext cx="2368329" cy="1021550"/>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dirty="0">
                <a:latin typeface="+mj-lt"/>
                <a:cs typeface="Arial" panose="020B0604020202020204" pitchFamily="34" charset="0"/>
              </a:rPr>
              <a:t>Covariance of word embedding dimensions of </a:t>
            </a:r>
            <a:r>
              <a:rPr lang="en-US" dirty="0" err="1">
                <a:latin typeface="+mj-lt"/>
                <a:cs typeface="Arial" panose="020B0604020202020204" pitchFamily="34" charset="0"/>
              </a:rPr>
              <a:t>GloVE</a:t>
            </a:r>
            <a:r>
              <a:rPr lang="en-US" dirty="0">
                <a:latin typeface="+mj-lt"/>
                <a:cs typeface="Arial" panose="020B0604020202020204" pitchFamily="34" charset="0"/>
              </a:rPr>
              <a:t> </a:t>
            </a:r>
            <a:r>
              <a:rPr lang="en-US" dirty="0" smtClean="0">
                <a:latin typeface="+mj-lt"/>
                <a:cs typeface="Arial" panose="020B0604020202020204" pitchFamily="34" charset="0"/>
              </a:rPr>
              <a:t>vectors</a:t>
            </a:r>
            <a:endParaRPr lang="en-US" dirty="0">
              <a:latin typeface="+mj-lt"/>
              <a:cs typeface="Arial" panose="020B0604020202020204" pitchFamily="34" charset="0"/>
            </a:endParaRPr>
          </a:p>
        </p:txBody>
      </p:sp>
      <p:sp>
        <p:nvSpPr>
          <p:cNvPr id="35" name="TextBox 34"/>
          <p:cNvSpPr txBox="1"/>
          <p:nvPr/>
        </p:nvSpPr>
        <p:spPr>
          <a:xfrm>
            <a:off x="7591338" y="5393329"/>
            <a:ext cx="3715797" cy="715083"/>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lvl="0" algn="ctr"/>
            <a:r>
              <a:rPr lang="en-US" dirty="0" smtClean="0">
                <a:latin typeface="+mj-lt"/>
                <a:cs typeface="Arial" panose="020B0604020202020204" pitchFamily="34" charset="0"/>
              </a:rPr>
              <a:t>prediction </a:t>
            </a:r>
            <a:r>
              <a:rPr lang="en-US" dirty="0">
                <a:latin typeface="+mj-lt"/>
                <a:cs typeface="Arial" panose="020B0604020202020204" pitchFamily="34" charset="0"/>
              </a:rPr>
              <a:t>model in the form of an ensemble of weak prediction </a:t>
            </a:r>
            <a:r>
              <a:rPr lang="en-US" dirty="0" smtClean="0">
                <a:latin typeface="+mj-lt"/>
                <a:cs typeface="Arial" panose="020B0604020202020204" pitchFamily="34" charset="0"/>
              </a:rPr>
              <a:t>models</a:t>
            </a:r>
            <a:endParaRPr lang="en-US" dirty="0">
              <a:latin typeface="+mj-lt"/>
              <a:cs typeface="Arial" panose="020B0604020202020204" pitchFamily="34" charset="0"/>
            </a:endParaRPr>
          </a:p>
        </p:txBody>
      </p:sp>
      <p:sp>
        <p:nvSpPr>
          <p:cNvPr id="3" name="Slide Number Placeholder 2"/>
          <p:cNvSpPr>
            <a:spLocks noGrp="1"/>
          </p:cNvSpPr>
          <p:nvPr>
            <p:ph type="sldNum" sz="quarter" idx="12"/>
          </p:nvPr>
        </p:nvSpPr>
        <p:spPr/>
        <p:txBody>
          <a:bodyPr/>
          <a:lstStyle/>
          <a:p>
            <a:fld id="{2DEE5100-1BDD-4A41-A94D-2FC90B9FF4C4}" type="slidenum">
              <a:rPr lang="en-US" smtClean="0"/>
              <a:t>7</a:t>
            </a:fld>
            <a:endParaRPr lang="en-US"/>
          </a:p>
        </p:txBody>
      </p:sp>
    </p:spTree>
    <p:extLst>
      <p:ext uri="{BB962C8B-B14F-4D97-AF65-F5344CB8AC3E}">
        <p14:creationId xmlns:p14="http://schemas.microsoft.com/office/powerpoint/2010/main" val="34694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9"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System</a:t>
            </a:r>
            <a:endParaRPr lang="en-US" dirty="0"/>
          </a:p>
        </p:txBody>
      </p:sp>
      <p:sp>
        <p:nvSpPr>
          <p:cNvPr id="6" name="Rounded Rectangle 11"/>
          <p:cNvSpPr>
            <a:spLocks noChangeArrowheads="1"/>
          </p:cNvSpPr>
          <p:nvPr/>
        </p:nvSpPr>
        <p:spPr bwMode="auto">
          <a:xfrm>
            <a:off x="6377746" y="2137763"/>
            <a:ext cx="1166357" cy="846339"/>
          </a:xfrm>
          <a:prstGeom prst="roundRect">
            <a:avLst>
              <a:gd name="adj" fmla="val 16667"/>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Bing Search</a:t>
            </a:r>
            <a:endParaRPr kumimoji="0" lang="en-US" altLang="en-US" b="0" i="1" u="none" strike="noStrike" cap="none" normalizeH="0" baseline="0" dirty="0">
              <a:ln>
                <a:noFill/>
              </a:ln>
              <a:solidFill>
                <a:schemeClr val="tx1"/>
              </a:solidFill>
              <a:effectLst/>
              <a:cs typeface="Arial" pitchFamily="34" charset="0"/>
            </a:endParaRPr>
          </a:p>
        </p:txBody>
      </p:sp>
      <p:sp>
        <p:nvSpPr>
          <p:cNvPr id="7" name="Rounded Rectangle 12"/>
          <p:cNvSpPr>
            <a:spLocks noChangeArrowheads="1"/>
          </p:cNvSpPr>
          <p:nvPr/>
        </p:nvSpPr>
        <p:spPr bwMode="auto">
          <a:xfrm>
            <a:off x="8005518" y="2125871"/>
            <a:ext cx="1127906" cy="858231"/>
          </a:xfrm>
          <a:prstGeom prst="roundRect">
            <a:avLst>
              <a:gd name="adj" fmla="val 16667"/>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Google</a:t>
            </a:r>
            <a:endParaRPr kumimoji="0" lang="en-US" altLang="en-US" b="0" i="1" u="none" strike="noStrike" cap="none" normalizeH="0" baseline="0" dirty="0">
              <a:ln>
                <a:noFill/>
              </a:ln>
              <a:solidFill>
                <a:schemeClr val="tx1"/>
              </a:solidFill>
              <a:effectLst/>
              <a:cs typeface="Arial" pitchFamily="34" charset="0"/>
            </a:endParaRPr>
          </a:p>
          <a:p>
            <a:pPr algn="ctr" eaLnBrk="0" fontAlgn="base" hangingPunct="0">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Search </a:t>
            </a:r>
            <a:endParaRPr kumimoji="0" lang="en-US" altLang="en-US" b="0" i="1" u="none" strike="noStrike" cap="none" normalizeH="0" baseline="0" dirty="0">
              <a:ln>
                <a:noFill/>
              </a:ln>
              <a:solidFill>
                <a:schemeClr val="tx1"/>
              </a:solidFill>
              <a:effectLst/>
              <a:cs typeface="Arial" pitchFamily="34" charset="0"/>
            </a:endParaRPr>
          </a:p>
        </p:txBody>
      </p:sp>
      <p:sp>
        <p:nvSpPr>
          <p:cNvPr id="8" name="Text Box 2"/>
          <p:cNvSpPr txBox="1">
            <a:spLocks noChangeArrowheads="1"/>
          </p:cNvSpPr>
          <p:nvPr/>
        </p:nvSpPr>
        <p:spPr bwMode="auto">
          <a:xfrm>
            <a:off x="2878675" y="3093116"/>
            <a:ext cx="1147131" cy="5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ea typeface="Calibri" pitchFamily="34" charset="0"/>
                <a:cs typeface="Arial" pitchFamily="34" charset="0"/>
              </a:rPr>
              <a:t>aggregated answers</a:t>
            </a:r>
            <a:endParaRPr lang="en-US" altLang="en-US" sz="3600" b="1" dirty="0">
              <a:latin typeface="Arial" pitchFamily="34" charset="0"/>
              <a:cs typeface="Arial" pitchFamily="34" charset="0"/>
            </a:endParaRPr>
          </a:p>
        </p:txBody>
      </p:sp>
      <p:sp>
        <p:nvSpPr>
          <p:cNvPr id="9" name="Rounded Rectangle 8"/>
          <p:cNvSpPr/>
          <p:nvPr/>
        </p:nvSpPr>
        <p:spPr>
          <a:xfrm>
            <a:off x="4538492" y="1475757"/>
            <a:ext cx="4761554" cy="2422493"/>
          </a:xfrm>
          <a:prstGeom prst="roundRect">
            <a:avLst/>
          </a:prstGeom>
          <a:noFill/>
          <a:ln w="12700" cap="flat" cmpd="sng" algn="ctr">
            <a:solidFill>
              <a:schemeClr val="tx1"/>
            </a:solidFill>
            <a:prstDash val="solid"/>
            <a:miter lim="800000"/>
          </a:ln>
          <a:effectLst/>
        </p:spPr>
        <p:txBody>
          <a:bodyPr rot="0" spcFirstLastPara="0" vert="horz" wrap="square" lIns="91434" tIns="45717" rIns="91434" bIns="45717" numCol="1" spcCol="0" rtlCol="0" fromWordArt="0" anchor="ctr" anchorCtr="0" forceAA="0" compatLnSpc="1">
            <a:prstTxWarp prst="textNoShape">
              <a:avLst/>
            </a:prstTxWarp>
            <a:noAutofit/>
          </a:bodyPr>
          <a:lstStyle/>
          <a:p>
            <a:endParaRPr lang="en-US" sz="2800"/>
          </a:p>
        </p:txBody>
      </p:sp>
      <p:sp>
        <p:nvSpPr>
          <p:cNvPr id="10" name="Text Box 144"/>
          <p:cNvSpPr txBox="1">
            <a:spLocks noChangeArrowheads="1"/>
          </p:cNvSpPr>
          <p:nvPr/>
        </p:nvSpPr>
        <p:spPr bwMode="auto">
          <a:xfrm>
            <a:off x="6044501" y="1484477"/>
            <a:ext cx="1743127" cy="29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600" b="1" i="1" dirty="0">
                <a:ea typeface="Calibri" pitchFamily="34" charset="0"/>
                <a:cs typeface="Times New Roman" pitchFamily="18" charset="0"/>
              </a:rPr>
              <a:t>Answer Retrieval</a:t>
            </a:r>
            <a:endParaRPr lang="en-US" altLang="en-US" sz="2800" dirty="0">
              <a:cs typeface="Arial" pitchFamily="34" charset="0"/>
            </a:endParaRPr>
          </a:p>
        </p:txBody>
      </p:sp>
      <p:sp>
        <p:nvSpPr>
          <p:cNvPr id="11" name="Rounded Rectangle 21"/>
          <p:cNvSpPr>
            <a:spLocks noChangeArrowheads="1"/>
          </p:cNvSpPr>
          <p:nvPr/>
        </p:nvSpPr>
        <p:spPr bwMode="auto">
          <a:xfrm>
            <a:off x="4726476" y="2151637"/>
            <a:ext cx="1166357" cy="846340"/>
          </a:xfrm>
          <a:prstGeom prst="roundRect">
            <a:avLst>
              <a:gd name="adj" fmla="val 16667"/>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kumimoji="0" lang="en-US" altLang="en-US" b="1" i="1" u="none" strike="noStrike" cap="none" normalizeH="0" baseline="0" dirty="0">
                <a:ln>
                  <a:noFill/>
                </a:ln>
                <a:solidFill>
                  <a:schemeClr val="tx1"/>
                </a:solidFill>
                <a:effectLst/>
                <a:ea typeface="Calibri" pitchFamily="34" charset="0"/>
                <a:cs typeface="Arial" pitchFamily="34" charset="0"/>
              </a:rPr>
              <a:t>YA! Search</a:t>
            </a:r>
            <a:endParaRPr kumimoji="0" lang="en-US" altLang="en-US" b="0" i="1" u="none" strike="noStrike" cap="none" normalizeH="0" baseline="0" dirty="0">
              <a:ln>
                <a:noFill/>
              </a:ln>
              <a:solidFill>
                <a:schemeClr val="tx1"/>
              </a:solidFill>
              <a:effectLst/>
              <a:cs typeface="Arial" pitchFamily="34" charset="0"/>
            </a:endParaRPr>
          </a:p>
        </p:txBody>
      </p:sp>
      <p:cxnSp>
        <p:nvCxnSpPr>
          <p:cNvPr id="12" name="Straight Arrow Connector 11"/>
          <p:cNvCxnSpPr/>
          <p:nvPr/>
        </p:nvCxnSpPr>
        <p:spPr>
          <a:xfrm>
            <a:off x="3670770" y="1856310"/>
            <a:ext cx="48987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6" idx="2"/>
            <a:endCxn id="7" idx="0"/>
          </p:cNvCxnSpPr>
          <p:nvPr/>
        </p:nvCxnSpPr>
        <p:spPr>
          <a:xfrm>
            <a:off x="8569471" y="1856310"/>
            <a:ext cx="0" cy="269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2"/>
            <a:endCxn id="6" idx="0"/>
          </p:cNvCxnSpPr>
          <p:nvPr/>
        </p:nvCxnSpPr>
        <p:spPr>
          <a:xfrm>
            <a:off x="6960924" y="1856310"/>
            <a:ext cx="1" cy="2814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2"/>
            <a:endCxn id="11" idx="0"/>
          </p:cNvCxnSpPr>
          <p:nvPr/>
        </p:nvCxnSpPr>
        <p:spPr>
          <a:xfrm>
            <a:off x="5309654" y="1856310"/>
            <a:ext cx="1" cy="2953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415666" y="1534425"/>
            <a:ext cx="307611" cy="321887"/>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17" name="Rounded Rectangle 16"/>
          <p:cNvSpPr/>
          <p:nvPr/>
        </p:nvSpPr>
        <p:spPr>
          <a:xfrm>
            <a:off x="6807119" y="1534425"/>
            <a:ext cx="307611" cy="321887"/>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18" name="Rounded Rectangle 17"/>
          <p:cNvSpPr/>
          <p:nvPr/>
        </p:nvSpPr>
        <p:spPr>
          <a:xfrm>
            <a:off x="5155848" y="1534425"/>
            <a:ext cx="307611" cy="321887"/>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cxnSp>
        <p:nvCxnSpPr>
          <p:cNvPr id="19" name="Straight Arrow Connector 18"/>
          <p:cNvCxnSpPr>
            <a:stCxn id="7" idx="2"/>
            <a:endCxn id="22" idx="0"/>
          </p:cNvCxnSpPr>
          <p:nvPr/>
        </p:nvCxnSpPr>
        <p:spPr>
          <a:xfrm>
            <a:off x="8569471" y="2984103"/>
            <a:ext cx="0" cy="7603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23" idx="0"/>
          </p:cNvCxnSpPr>
          <p:nvPr/>
        </p:nvCxnSpPr>
        <p:spPr>
          <a:xfrm flipH="1">
            <a:off x="6960924" y="2984103"/>
            <a:ext cx="1" cy="7741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2"/>
            <a:endCxn id="24" idx="0"/>
          </p:cNvCxnSpPr>
          <p:nvPr/>
        </p:nvCxnSpPr>
        <p:spPr>
          <a:xfrm flipH="1">
            <a:off x="5309654" y="2997977"/>
            <a:ext cx="1" cy="7464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415666" y="3744422"/>
            <a:ext cx="307611" cy="321887"/>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23" name="Rounded Rectangle 22"/>
          <p:cNvSpPr/>
          <p:nvPr/>
        </p:nvSpPr>
        <p:spPr>
          <a:xfrm>
            <a:off x="6807119" y="3758296"/>
            <a:ext cx="307611" cy="321887"/>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sp>
        <p:nvSpPr>
          <p:cNvPr id="24" name="Rounded Rectangle 23"/>
          <p:cNvSpPr/>
          <p:nvPr/>
        </p:nvSpPr>
        <p:spPr>
          <a:xfrm>
            <a:off x="5155848" y="3744422"/>
            <a:ext cx="307611" cy="321887"/>
          </a:xfrm>
          <a:prstGeom prst="round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endParaRPr lang="en-US" sz="1600" dirty="0">
              <a:latin typeface="Calibri"/>
              <a:ea typeface="Calibri"/>
              <a:cs typeface="Arial"/>
            </a:endParaRPr>
          </a:p>
        </p:txBody>
      </p:sp>
      <p:cxnSp>
        <p:nvCxnSpPr>
          <p:cNvPr id="25" name="Straight Arrow Connector 24"/>
          <p:cNvCxnSpPr/>
          <p:nvPr/>
        </p:nvCxnSpPr>
        <p:spPr>
          <a:xfrm>
            <a:off x="3493896" y="3747195"/>
            <a:ext cx="5078140" cy="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237819" y="4960216"/>
            <a:ext cx="3332448" cy="1141666"/>
          </a:xfrm>
          <a:prstGeom prst="roundRect">
            <a:avLst/>
          </a:prstGeom>
          <a:noFill/>
          <a:ln w="12700" cap="flat" cmpd="sng" algn="ctr">
            <a:solidFill>
              <a:schemeClr val="tx1"/>
            </a:solidFill>
            <a:prstDash val="solid"/>
            <a:miter lim="800000"/>
          </a:ln>
          <a:effectLst/>
        </p:spPr>
        <p:txBody>
          <a:bodyPr rot="0" spcFirstLastPara="0" vert="horz" wrap="square" lIns="91434" tIns="45717" rIns="91434" bIns="45717" numCol="1" spcCol="0" rtlCol="0" fromWordArt="0" anchor="ctr" anchorCtr="0" forceAA="0" compatLnSpc="1">
            <a:prstTxWarp prst="textNoShape">
              <a:avLst/>
            </a:prstTxWarp>
            <a:noAutofit/>
          </a:bodyPr>
          <a:lstStyle/>
          <a:p>
            <a:endParaRPr lang="en-US" sz="2800"/>
          </a:p>
        </p:txBody>
      </p:sp>
      <p:sp>
        <p:nvSpPr>
          <p:cNvPr id="27" name="Rounded Rectangle 26"/>
          <p:cNvSpPr/>
          <p:nvPr/>
        </p:nvSpPr>
        <p:spPr>
          <a:xfrm>
            <a:off x="4431769" y="5267039"/>
            <a:ext cx="1046303" cy="737325"/>
          </a:xfrm>
          <a:prstGeom prst="roundRect">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lang="en-US" b="1" i="1" dirty="0">
                <a:solidFill>
                  <a:schemeClr val="tx1"/>
                </a:solidFill>
                <a:ea typeface="Calibri" pitchFamily="34" charset="0"/>
                <a:cs typeface="Arial" pitchFamily="34" charset="0"/>
              </a:rPr>
              <a:t>Ranking</a:t>
            </a:r>
          </a:p>
        </p:txBody>
      </p:sp>
      <p:sp>
        <p:nvSpPr>
          <p:cNvPr id="28" name="Rounded Rectangle 27"/>
          <p:cNvSpPr/>
          <p:nvPr/>
        </p:nvSpPr>
        <p:spPr>
          <a:xfrm>
            <a:off x="2327965" y="5267039"/>
            <a:ext cx="1316168" cy="737326"/>
          </a:xfrm>
          <a:prstGeom prst="roundRect">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lang="en-US" b="1" i="1" dirty="0">
                <a:solidFill>
                  <a:schemeClr val="tx1"/>
                </a:solidFill>
                <a:ea typeface="Calibri" pitchFamily="34" charset="0"/>
                <a:cs typeface="Arial" pitchFamily="34" charset="0"/>
              </a:rPr>
              <a:t>Feature </a:t>
            </a:r>
            <a:r>
              <a:rPr lang="en-US" b="1" i="1" dirty="0" smtClean="0">
                <a:solidFill>
                  <a:schemeClr val="tx1"/>
                </a:solidFill>
                <a:ea typeface="Calibri" pitchFamily="34" charset="0"/>
                <a:cs typeface="Arial" pitchFamily="34" charset="0"/>
              </a:rPr>
              <a:t>Extraction</a:t>
            </a:r>
            <a:endParaRPr lang="en-US" b="1" i="1" dirty="0">
              <a:solidFill>
                <a:schemeClr val="tx1"/>
              </a:solidFill>
              <a:ea typeface="Calibri" pitchFamily="34" charset="0"/>
              <a:cs typeface="Arial" pitchFamily="34" charset="0"/>
            </a:endParaRPr>
          </a:p>
        </p:txBody>
      </p:sp>
      <p:cxnSp>
        <p:nvCxnSpPr>
          <p:cNvPr id="29" name="Straight Arrow Connector 28"/>
          <p:cNvCxnSpPr/>
          <p:nvPr/>
        </p:nvCxnSpPr>
        <p:spPr>
          <a:xfrm>
            <a:off x="2923963" y="4066309"/>
            <a:ext cx="1" cy="12007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3"/>
          </p:cNvCxnSpPr>
          <p:nvPr/>
        </p:nvCxnSpPr>
        <p:spPr>
          <a:xfrm flipV="1">
            <a:off x="3644135" y="5634515"/>
            <a:ext cx="773020" cy="11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5" idx="3"/>
            <a:endCxn id="27" idx="0"/>
          </p:cNvCxnSpPr>
          <p:nvPr/>
        </p:nvCxnSpPr>
        <p:spPr>
          <a:xfrm flipH="1">
            <a:off x="4954919" y="4767752"/>
            <a:ext cx="1" cy="499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80549" y="5635702"/>
            <a:ext cx="42253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992923" y="5379029"/>
            <a:ext cx="1692927" cy="548995"/>
          </a:xfrm>
          <a:prstGeom prst="roundRect">
            <a:avLst/>
          </a:prstGeom>
          <a:solidFill>
            <a:srgbClr val="8DB3E2"/>
          </a:solidFill>
          <a:ln w="12700">
            <a:solidFill>
              <a:srgbClr val="41719C"/>
            </a:solidFill>
            <a:miter lim="800000"/>
            <a:headEnd/>
            <a:tailEnd/>
          </a:ln>
        </p:spPr>
        <p:txBody>
          <a:bodyPr vert="horz" wrap="square" lIns="91434" tIns="45717" rIns="91434" bIns="45717" numCol="1" anchor="ctr" anchorCtr="0" compatLnSpc="1">
            <a:prstTxWarp prst="textNoShape">
              <a:avLst/>
            </a:prstTxWarp>
          </a:bodyPr>
          <a:lstStyle/>
          <a:p>
            <a:pPr algn="ctr" fontAlgn="base">
              <a:spcBef>
                <a:spcPct val="0"/>
              </a:spcBef>
              <a:spcAft>
                <a:spcPct val="0"/>
              </a:spcAft>
            </a:pPr>
            <a:r>
              <a:rPr lang="en-US" b="1" i="1" dirty="0">
                <a:ea typeface="Calibri" pitchFamily="34" charset="0"/>
                <a:cs typeface="Arial" pitchFamily="34" charset="0"/>
              </a:rPr>
              <a:t>Summarization</a:t>
            </a:r>
          </a:p>
        </p:txBody>
      </p:sp>
      <p:sp>
        <p:nvSpPr>
          <p:cNvPr id="34" name="Can 33"/>
          <p:cNvSpPr/>
          <p:nvPr/>
        </p:nvSpPr>
        <p:spPr>
          <a:xfrm>
            <a:off x="2999131" y="4080184"/>
            <a:ext cx="1120125" cy="687569"/>
          </a:xfrm>
          <a:prstGeom prst="can">
            <a:avLst/>
          </a:prstGeom>
          <a:solidFill>
            <a:schemeClr val="tx2">
              <a:lumMod val="20000"/>
              <a:lumOff val="80000"/>
            </a:schemeClr>
          </a:solidFill>
          <a:ln w="12700" cap="flat" cmpd="sng" algn="ctr">
            <a:solidFill>
              <a:schemeClr val="tx1"/>
            </a:solidFill>
            <a:prstDash val="solid"/>
            <a:miter lim="800000"/>
          </a:ln>
          <a:effectLst/>
        </p:spPr>
        <p:txBody>
          <a:bodyPr rot="0" spcFirstLastPara="0" vert="horz" wrap="square" lIns="0" tIns="45717" rIns="0" bIns="45717"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srgbClr val="000000"/>
                </a:solidFill>
                <a:latin typeface="Calibri"/>
                <a:ea typeface="Calibri"/>
                <a:cs typeface="Arial"/>
              </a:rPr>
              <a:t>pre-trained </a:t>
            </a:r>
            <a:r>
              <a:rPr lang="en-US" sz="1400" b="1" dirty="0" err="1">
                <a:solidFill>
                  <a:srgbClr val="000000"/>
                </a:solidFill>
                <a:latin typeface="Calibri"/>
                <a:ea typeface="Calibri"/>
                <a:cs typeface="Arial"/>
              </a:rPr>
              <a:t>GloVE</a:t>
            </a:r>
            <a:r>
              <a:rPr lang="en-US" sz="1400" b="1" dirty="0">
                <a:solidFill>
                  <a:srgbClr val="000000"/>
                </a:solidFill>
                <a:latin typeface="Calibri"/>
                <a:ea typeface="Calibri"/>
                <a:cs typeface="Arial"/>
              </a:rPr>
              <a:t> model</a:t>
            </a:r>
            <a:endParaRPr lang="en-US" sz="1400" dirty="0">
              <a:latin typeface="Calibri"/>
              <a:ea typeface="Calibri"/>
              <a:cs typeface="Arial"/>
            </a:endParaRPr>
          </a:p>
        </p:txBody>
      </p:sp>
      <p:cxnSp>
        <p:nvCxnSpPr>
          <p:cNvPr id="35" name="Straight Arrow Connector 34"/>
          <p:cNvCxnSpPr>
            <a:stCxn id="34" idx="3"/>
            <a:endCxn id="28" idx="0"/>
          </p:cNvCxnSpPr>
          <p:nvPr/>
        </p:nvCxnSpPr>
        <p:spPr>
          <a:xfrm flipH="1">
            <a:off x="2986050" y="4767752"/>
            <a:ext cx="573143" cy="499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144"/>
          <p:cNvSpPr txBox="1">
            <a:spLocks noChangeArrowheads="1"/>
          </p:cNvSpPr>
          <p:nvPr/>
        </p:nvSpPr>
        <p:spPr bwMode="auto">
          <a:xfrm>
            <a:off x="3162174" y="4948324"/>
            <a:ext cx="1743127" cy="29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600" b="1" i="1" dirty="0">
                <a:ea typeface="Calibri" pitchFamily="34" charset="0"/>
                <a:cs typeface="Times New Roman" pitchFamily="18" charset="0"/>
              </a:rPr>
              <a:t>Answer Ranking</a:t>
            </a:r>
            <a:endParaRPr lang="en-US" altLang="en-US" sz="2800" dirty="0">
              <a:cs typeface="Arial" pitchFamily="34" charset="0"/>
            </a:endParaRPr>
          </a:p>
        </p:txBody>
      </p:sp>
      <p:sp>
        <p:nvSpPr>
          <p:cNvPr id="37" name="Text Box 2"/>
          <p:cNvSpPr txBox="1">
            <a:spLocks noChangeArrowheads="1"/>
          </p:cNvSpPr>
          <p:nvPr/>
        </p:nvSpPr>
        <p:spPr bwMode="auto">
          <a:xfrm>
            <a:off x="5802091" y="5921119"/>
            <a:ext cx="1021098" cy="5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ea typeface="Calibri" pitchFamily="34" charset="0"/>
                <a:cs typeface="Arial" pitchFamily="34" charset="0"/>
              </a:rPr>
              <a:t>ranked</a:t>
            </a:r>
            <a:br>
              <a:rPr lang="en-US" altLang="en-US" sz="1400" b="1" dirty="0">
                <a:latin typeface="Calibri" pitchFamily="34" charset="0"/>
                <a:ea typeface="Calibri" pitchFamily="34" charset="0"/>
                <a:cs typeface="Arial" pitchFamily="34" charset="0"/>
              </a:rPr>
            </a:br>
            <a:r>
              <a:rPr lang="en-US" altLang="en-US" sz="1400" b="1" dirty="0">
                <a:latin typeface="Calibri" pitchFamily="34" charset="0"/>
                <a:ea typeface="Calibri" pitchFamily="34" charset="0"/>
                <a:cs typeface="Arial" pitchFamily="34" charset="0"/>
              </a:rPr>
              <a:t>answers</a:t>
            </a:r>
            <a:endParaRPr lang="en-US" altLang="en-US" sz="3600" b="1" dirty="0">
              <a:latin typeface="Arial" pitchFamily="34" charset="0"/>
              <a:cs typeface="Arial" pitchFamily="34" charset="0"/>
            </a:endParaRPr>
          </a:p>
        </p:txBody>
      </p:sp>
      <p:sp>
        <p:nvSpPr>
          <p:cNvPr id="38" name="Text Box 2"/>
          <p:cNvSpPr txBox="1">
            <a:spLocks noChangeArrowheads="1"/>
          </p:cNvSpPr>
          <p:nvPr/>
        </p:nvSpPr>
        <p:spPr bwMode="auto">
          <a:xfrm>
            <a:off x="2711234" y="2175632"/>
            <a:ext cx="1021098" cy="5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cs typeface="Arial" pitchFamily="34" charset="0"/>
              </a:rPr>
              <a:t>incoming question</a:t>
            </a:r>
            <a:endParaRPr lang="en-US" altLang="en-US" sz="3600" b="1" dirty="0">
              <a:latin typeface="Arial" pitchFamily="34" charset="0"/>
              <a:cs typeface="Arial" pitchFamily="34" charset="0"/>
            </a:endParaRPr>
          </a:p>
        </p:txBody>
      </p:sp>
      <p:sp>
        <p:nvSpPr>
          <p:cNvPr id="39" name="Oval Callout 38"/>
          <p:cNvSpPr/>
          <p:nvPr/>
        </p:nvSpPr>
        <p:spPr>
          <a:xfrm>
            <a:off x="2914173" y="1534423"/>
            <a:ext cx="615221" cy="548381"/>
          </a:xfrm>
          <a:prstGeom prst="wedgeEllipseCallou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3600" b="1" dirty="0">
                <a:solidFill>
                  <a:schemeClr val="tx1"/>
                </a:solidFill>
              </a:rPr>
              <a:t>Q</a:t>
            </a:r>
            <a:endParaRPr lang="en-US" sz="2800" b="1" dirty="0">
              <a:solidFill>
                <a:schemeClr val="tx1"/>
              </a:solidFill>
            </a:endParaRPr>
          </a:p>
        </p:txBody>
      </p:sp>
      <p:sp>
        <p:nvSpPr>
          <p:cNvPr id="40" name="Text Box 2"/>
          <p:cNvSpPr txBox="1">
            <a:spLocks noChangeArrowheads="1"/>
          </p:cNvSpPr>
          <p:nvPr/>
        </p:nvSpPr>
        <p:spPr bwMode="auto">
          <a:xfrm>
            <a:off x="8907600" y="5968075"/>
            <a:ext cx="1021098" cy="5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cs typeface="Arial" pitchFamily="34" charset="0"/>
              </a:rPr>
              <a:t>returned answer</a:t>
            </a:r>
            <a:endParaRPr lang="en-US" altLang="en-US" sz="3600" b="1" dirty="0">
              <a:latin typeface="Arial" pitchFamily="34" charset="0"/>
              <a:cs typeface="Arial" pitchFamily="34" charset="0"/>
            </a:endParaRPr>
          </a:p>
        </p:txBody>
      </p:sp>
      <p:grpSp>
        <p:nvGrpSpPr>
          <p:cNvPr id="41" name="Group 40"/>
          <p:cNvGrpSpPr/>
          <p:nvPr/>
        </p:nvGrpSpPr>
        <p:grpSpPr>
          <a:xfrm>
            <a:off x="8831158" y="5296426"/>
            <a:ext cx="1021098" cy="602681"/>
            <a:chOff x="8254527" y="4381769"/>
            <a:chExt cx="758826" cy="482707"/>
          </a:xfrm>
        </p:grpSpPr>
        <p:sp>
          <p:nvSpPr>
            <p:cNvPr id="83" name="Oval Callout 82"/>
            <p:cNvSpPr/>
            <p:nvPr/>
          </p:nvSpPr>
          <p:spPr>
            <a:xfrm flipH="1">
              <a:off x="8404998" y="4425259"/>
              <a:ext cx="457200" cy="439217"/>
            </a:xfrm>
            <a:prstGeom prst="wedgeEllipseCallou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 Box 2"/>
            <p:cNvSpPr txBox="1">
              <a:spLocks noChangeArrowheads="1"/>
            </p:cNvSpPr>
            <p:nvPr/>
          </p:nvSpPr>
          <p:spPr bwMode="auto">
            <a:xfrm>
              <a:off x="8254527" y="4381769"/>
              <a:ext cx="758826" cy="38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3600" b="1" dirty="0">
                  <a:latin typeface="Calibri" pitchFamily="34" charset="0"/>
                  <a:cs typeface="Arial" pitchFamily="34" charset="0"/>
                </a:rPr>
                <a:t>A</a:t>
              </a:r>
              <a:endParaRPr lang="en-US" altLang="en-US" sz="7200" b="1" dirty="0">
                <a:latin typeface="Arial" pitchFamily="34" charset="0"/>
                <a:cs typeface="Arial" pitchFamily="34" charset="0"/>
              </a:endParaRPr>
            </a:p>
          </p:txBody>
        </p:sp>
      </p:grpSp>
      <p:sp>
        <p:nvSpPr>
          <p:cNvPr id="42" name="Rounded Rectangle 41"/>
          <p:cNvSpPr/>
          <p:nvPr/>
        </p:nvSpPr>
        <p:spPr>
          <a:xfrm>
            <a:off x="3547581" y="5329275"/>
            <a:ext cx="970779" cy="320698"/>
          </a:xfrm>
          <a:prstGeom prst="roundRect">
            <a:avLst/>
          </a:prstGeom>
          <a:noFill/>
          <a:ln w="254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400" b="1" dirty="0">
                <a:latin typeface="Calibri"/>
                <a:ea typeface="Calibri"/>
                <a:cs typeface="Arial"/>
              </a:rPr>
              <a:t>features</a:t>
            </a:r>
            <a:endParaRPr lang="en-US" sz="1400" dirty="0">
              <a:latin typeface="Calibri"/>
              <a:ea typeface="Calibri"/>
              <a:cs typeface="Arial"/>
            </a:endParaRPr>
          </a:p>
        </p:txBody>
      </p:sp>
      <p:sp>
        <p:nvSpPr>
          <p:cNvPr id="43" name="Text Box 2"/>
          <p:cNvSpPr txBox="1">
            <a:spLocks noChangeArrowheads="1"/>
          </p:cNvSpPr>
          <p:nvPr/>
        </p:nvSpPr>
        <p:spPr bwMode="auto">
          <a:xfrm>
            <a:off x="5403645" y="3105008"/>
            <a:ext cx="1021098" cy="5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ea typeface="Calibri" pitchFamily="34" charset="0"/>
                <a:cs typeface="Arial" pitchFamily="34" charset="0"/>
              </a:rPr>
              <a:t>candidate answers</a:t>
            </a:r>
            <a:endParaRPr lang="en-US" altLang="en-US" sz="3600" b="1" dirty="0">
              <a:latin typeface="Arial" pitchFamily="34" charset="0"/>
              <a:cs typeface="Arial" pitchFamily="34" charset="0"/>
            </a:endParaRPr>
          </a:p>
        </p:txBody>
      </p:sp>
      <p:sp>
        <p:nvSpPr>
          <p:cNvPr id="44" name="Text Box 2"/>
          <p:cNvSpPr txBox="1">
            <a:spLocks noChangeArrowheads="1"/>
          </p:cNvSpPr>
          <p:nvPr/>
        </p:nvSpPr>
        <p:spPr bwMode="auto">
          <a:xfrm>
            <a:off x="6980149" y="3105008"/>
            <a:ext cx="1021098" cy="5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algn="ctr" fontAlgn="base">
              <a:spcBef>
                <a:spcPct val="0"/>
              </a:spcBef>
              <a:spcAft>
                <a:spcPct val="0"/>
              </a:spcAft>
            </a:pPr>
            <a:r>
              <a:rPr lang="en-US" altLang="en-US" sz="1400" b="1" dirty="0">
                <a:latin typeface="Calibri" pitchFamily="34" charset="0"/>
                <a:ea typeface="Calibri" pitchFamily="34" charset="0"/>
                <a:cs typeface="Arial" pitchFamily="34" charset="0"/>
              </a:rPr>
              <a:t>candidate answers</a:t>
            </a:r>
            <a:endParaRPr lang="en-US" altLang="en-US" sz="3600" b="1" dirty="0">
              <a:latin typeface="Arial" pitchFamily="34" charset="0"/>
              <a:cs typeface="Arial" pitchFamily="34" charset="0"/>
            </a:endParaRPr>
          </a:p>
        </p:txBody>
      </p:sp>
      <p:cxnSp>
        <p:nvCxnSpPr>
          <p:cNvPr id="45" name="Straight Arrow Connector 44"/>
          <p:cNvCxnSpPr/>
          <p:nvPr/>
        </p:nvCxnSpPr>
        <p:spPr>
          <a:xfrm>
            <a:off x="6659295" y="5638081"/>
            <a:ext cx="338801" cy="11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706070" y="3509348"/>
            <a:ext cx="467399" cy="419470"/>
            <a:chOff x="7019925" y="4359662"/>
            <a:chExt cx="347346" cy="335968"/>
          </a:xfrm>
        </p:grpSpPr>
        <p:sp>
          <p:nvSpPr>
            <p:cNvPr id="80" name="Oval Callout 79"/>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81" name="Oval Callout 80"/>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82" name="Oval Callout 81"/>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grpSp>
        <p:nvGrpSpPr>
          <p:cNvPr id="47" name="Group 46"/>
          <p:cNvGrpSpPr/>
          <p:nvPr/>
        </p:nvGrpSpPr>
        <p:grpSpPr>
          <a:xfrm>
            <a:off x="2494161" y="3652056"/>
            <a:ext cx="467399" cy="419470"/>
            <a:chOff x="7019925" y="4359662"/>
            <a:chExt cx="347346" cy="335968"/>
          </a:xfrm>
        </p:grpSpPr>
        <p:sp>
          <p:nvSpPr>
            <p:cNvPr id="77" name="Oval Callout 76"/>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8" name="Oval Callout 77"/>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9" name="Oval Callout 78"/>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grpSp>
        <p:nvGrpSpPr>
          <p:cNvPr id="48" name="Group 47"/>
          <p:cNvGrpSpPr/>
          <p:nvPr/>
        </p:nvGrpSpPr>
        <p:grpSpPr>
          <a:xfrm>
            <a:off x="6192324" y="5301857"/>
            <a:ext cx="467399" cy="419470"/>
            <a:chOff x="7019925" y="4359662"/>
            <a:chExt cx="347346" cy="335968"/>
          </a:xfrm>
        </p:grpSpPr>
        <p:sp>
          <p:nvSpPr>
            <p:cNvPr id="74" name="Oval Callout 73"/>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5" name="Oval Callout 74"/>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6" name="Oval Callout 75"/>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grpSp>
        <p:nvGrpSpPr>
          <p:cNvPr id="49" name="Group 48"/>
          <p:cNvGrpSpPr/>
          <p:nvPr/>
        </p:nvGrpSpPr>
        <p:grpSpPr>
          <a:xfrm>
            <a:off x="5980416" y="5444565"/>
            <a:ext cx="467399" cy="419470"/>
            <a:chOff x="7019925" y="4359662"/>
            <a:chExt cx="347346" cy="335968"/>
          </a:xfrm>
        </p:grpSpPr>
        <p:sp>
          <p:nvSpPr>
            <p:cNvPr id="71" name="Oval Callout 70"/>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2" name="Oval Callout 71"/>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3" name="Oval Callout 72"/>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grpSp>
        <p:nvGrpSpPr>
          <p:cNvPr id="50" name="Group 49"/>
          <p:cNvGrpSpPr/>
          <p:nvPr/>
        </p:nvGrpSpPr>
        <p:grpSpPr>
          <a:xfrm>
            <a:off x="8010642" y="3136471"/>
            <a:ext cx="467399" cy="419470"/>
            <a:chOff x="5947408" y="3730425"/>
            <a:chExt cx="347346" cy="335968"/>
          </a:xfrm>
        </p:grpSpPr>
        <p:grpSp>
          <p:nvGrpSpPr>
            <p:cNvPr id="66" name="Group 65"/>
            <p:cNvGrpSpPr/>
            <p:nvPr/>
          </p:nvGrpSpPr>
          <p:grpSpPr>
            <a:xfrm>
              <a:off x="5947408" y="3730425"/>
              <a:ext cx="347346" cy="335968"/>
              <a:chOff x="7019925" y="4359662"/>
              <a:chExt cx="347346" cy="335968"/>
            </a:xfrm>
          </p:grpSpPr>
          <p:sp>
            <p:nvSpPr>
              <p:cNvPr id="68" name="Oval Callout 67"/>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9" name="Oval Callout 68"/>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70" name="Oval Callout 69"/>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sp>
          <p:nvSpPr>
            <p:cNvPr id="67" name="Text Box 2"/>
            <p:cNvSpPr txBox="1">
              <a:spLocks noChangeArrowheads="1"/>
            </p:cNvSpPr>
            <p:nvPr/>
          </p:nvSpPr>
          <p:spPr bwMode="auto">
            <a:xfrm>
              <a:off x="5953125" y="3825976"/>
              <a:ext cx="222883" cy="1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sp>
        <p:nvSpPr>
          <p:cNvPr id="51" name="Text Box 2"/>
          <p:cNvSpPr txBox="1">
            <a:spLocks noChangeArrowheads="1"/>
          </p:cNvSpPr>
          <p:nvPr/>
        </p:nvSpPr>
        <p:spPr bwMode="auto">
          <a:xfrm>
            <a:off x="2505368" y="3755250"/>
            <a:ext cx="299918" cy="2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sp>
        <p:nvSpPr>
          <p:cNvPr id="52" name="Text Box 2"/>
          <p:cNvSpPr txBox="1">
            <a:spLocks noChangeArrowheads="1"/>
          </p:cNvSpPr>
          <p:nvPr/>
        </p:nvSpPr>
        <p:spPr bwMode="auto">
          <a:xfrm>
            <a:off x="5974362" y="5542471"/>
            <a:ext cx="299918" cy="2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nvGrpSpPr>
          <p:cNvPr id="53" name="Group 52"/>
          <p:cNvGrpSpPr/>
          <p:nvPr/>
        </p:nvGrpSpPr>
        <p:grpSpPr>
          <a:xfrm>
            <a:off x="6410215" y="3136471"/>
            <a:ext cx="467399" cy="419470"/>
            <a:chOff x="5947408" y="3730425"/>
            <a:chExt cx="347346" cy="335968"/>
          </a:xfrm>
        </p:grpSpPr>
        <p:grpSp>
          <p:nvGrpSpPr>
            <p:cNvPr id="61" name="Group 60"/>
            <p:cNvGrpSpPr/>
            <p:nvPr/>
          </p:nvGrpSpPr>
          <p:grpSpPr>
            <a:xfrm>
              <a:off x="5947408" y="3730425"/>
              <a:ext cx="347346" cy="335968"/>
              <a:chOff x="7019925" y="4359662"/>
              <a:chExt cx="347346" cy="335968"/>
            </a:xfrm>
          </p:grpSpPr>
          <p:sp>
            <p:nvSpPr>
              <p:cNvPr id="63" name="Oval Callout 62"/>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4" name="Oval Callout 63"/>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5" name="Oval Callout 64"/>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sp>
          <p:nvSpPr>
            <p:cNvPr id="62" name="Text Box 2"/>
            <p:cNvSpPr txBox="1">
              <a:spLocks noChangeArrowheads="1"/>
            </p:cNvSpPr>
            <p:nvPr/>
          </p:nvSpPr>
          <p:spPr bwMode="auto">
            <a:xfrm>
              <a:off x="5953125" y="3825976"/>
              <a:ext cx="222883" cy="1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grpSp>
        <p:nvGrpSpPr>
          <p:cNvPr id="54" name="Group 53"/>
          <p:cNvGrpSpPr/>
          <p:nvPr/>
        </p:nvGrpSpPr>
        <p:grpSpPr>
          <a:xfrm>
            <a:off x="4762790" y="3136471"/>
            <a:ext cx="467399" cy="419470"/>
            <a:chOff x="5947408" y="3730425"/>
            <a:chExt cx="347346" cy="335968"/>
          </a:xfrm>
        </p:grpSpPr>
        <p:grpSp>
          <p:nvGrpSpPr>
            <p:cNvPr id="56" name="Group 55"/>
            <p:cNvGrpSpPr/>
            <p:nvPr/>
          </p:nvGrpSpPr>
          <p:grpSpPr>
            <a:xfrm>
              <a:off x="5947408" y="3730425"/>
              <a:ext cx="347346" cy="335968"/>
              <a:chOff x="7019925" y="4359662"/>
              <a:chExt cx="347346" cy="335968"/>
            </a:xfrm>
          </p:grpSpPr>
          <p:sp>
            <p:nvSpPr>
              <p:cNvPr id="58" name="Oval Callout 57"/>
              <p:cNvSpPr/>
              <p:nvPr/>
            </p:nvSpPr>
            <p:spPr>
              <a:xfrm flipH="1">
                <a:off x="7138671" y="4359662"/>
                <a:ext cx="228600" cy="258375"/>
              </a:xfrm>
              <a:prstGeom prst="wedgeEllipse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59" name="Oval Callout 58"/>
              <p:cNvSpPr/>
              <p:nvPr/>
            </p:nvSpPr>
            <p:spPr>
              <a:xfrm flipH="1">
                <a:off x="7077075" y="4400550"/>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60" name="Oval Callout 59"/>
              <p:cNvSpPr/>
              <p:nvPr/>
            </p:nvSpPr>
            <p:spPr>
              <a:xfrm flipH="1">
                <a:off x="7019925" y="4437255"/>
                <a:ext cx="228600" cy="258375"/>
              </a:xfrm>
              <a:prstGeom prst="wedgeEllipseCallo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sp>
          <p:nvSpPr>
            <p:cNvPr id="57" name="Text Box 2"/>
            <p:cNvSpPr txBox="1">
              <a:spLocks noChangeArrowheads="1"/>
            </p:cNvSpPr>
            <p:nvPr/>
          </p:nvSpPr>
          <p:spPr bwMode="auto">
            <a:xfrm>
              <a:off x="5953125" y="3825976"/>
              <a:ext cx="222883" cy="1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altLang="en-US" sz="2000" b="1" dirty="0">
                  <a:latin typeface="Calibri" pitchFamily="34" charset="0"/>
                  <a:cs typeface="Arial" pitchFamily="34" charset="0"/>
                </a:rPr>
                <a:t>A</a:t>
              </a:r>
              <a:endParaRPr lang="en-US" altLang="en-US" sz="4800" b="1" dirty="0">
                <a:latin typeface="Arial" pitchFamily="34" charset="0"/>
                <a:cs typeface="Arial" pitchFamily="34" charset="0"/>
              </a:endParaRPr>
            </a:p>
          </p:txBody>
        </p:sp>
      </p:grpSp>
      <p:sp>
        <p:nvSpPr>
          <p:cNvPr id="55" name="Can 54"/>
          <p:cNvSpPr/>
          <p:nvPr/>
        </p:nvSpPr>
        <p:spPr>
          <a:xfrm>
            <a:off x="4363842" y="4080183"/>
            <a:ext cx="1182156" cy="687568"/>
          </a:xfrm>
          <a:prstGeom prst="can">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ysClr val="windowText" lastClr="000000"/>
            </a:solidFill>
            <a:prstDash val="solid"/>
            <a:miter lim="800000"/>
          </a:ln>
          <a:effectLst/>
        </p:spPr>
        <p:txBody>
          <a:bodyPr rot="0" spcFirstLastPara="0" vert="horz" wrap="square" lIns="0" tIns="45717" rIns="0" bIns="45717" numCol="1" spcCol="0" rtlCol="0" fromWordArt="0" anchor="ctr" anchorCtr="0" forceAA="0" compatLnSpc="1">
            <a:prstTxWarp prst="textNoShape">
              <a:avLst/>
            </a:prstTxWarp>
            <a:noAutofit/>
          </a:bodyPr>
          <a:lstStyle/>
          <a:p>
            <a:pPr algn="ctr">
              <a:lnSpc>
                <a:spcPct val="115000"/>
              </a:lnSpc>
              <a:spcAft>
                <a:spcPts val="1000"/>
              </a:spcAft>
            </a:pPr>
            <a:r>
              <a:rPr lang="en-US" sz="1400" b="1" dirty="0">
                <a:latin typeface="Calibri"/>
                <a:ea typeface="Calibri"/>
                <a:cs typeface="Arial"/>
              </a:rPr>
              <a:t>answer </a:t>
            </a:r>
            <a:br>
              <a:rPr lang="en-US" sz="1400" b="1" dirty="0">
                <a:latin typeface="Calibri"/>
                <a:ea typeface="Calibri"/>
                <a:cs typeface="Arial"/>
              </a:rPr>
            </a:br>
            <a:r>
              <a:rPr lang="en-US" sz="1400" b="1" dirty="0">
                <a:latin typeface="Calibri"/>
                <a:ea typeface="Calibri"/>
                <a:cs typeface="Arial"/>
              </a:rPr>
              <a:t>ranking model</a:t>
            </a:r>
          </a:p>
        </p:txBody>
      </p:sp>
      <p:cxnSp>
        <p:nvCxnSpPr>
          <p:cNvPr id="85" name="Straight Arrow Connector 84"/>
          <p:cNvCxnSpPr>
            <a:stCxn id="33" idx="3"/>
          </p:cNvCxnSpPr>
          <p:nvPr/>
        </p:nvCxnSpPr>
        <p:spPr>
          <a:xfrm>
            <a:off x="8685848" y="5653525"/>
            <a:ext cx="347787" cy="41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084495" y="3364811"/>
            <a:ext cx="4999535" cy="1940957"/>
          </a:xfrm>
          <a:prstGeom prst="roundRect">
            <a:avLst/>
          </a:prstGeom>
        </p:spPr>
        <p:style>
          <a:lnRef idx="1">
            <a:schemeClr val="accent4"/>
          </a:lnRef>
          <a:fillRef idx="2">
            <a:schemeClr val="accent4"/>
          </a:fillRef>
          <a:effectRef idx="1">
            <a:schemeClr val="accent4"/>
          </a:effectRef>
          <a:fontRef idx="minor">
            <a:schemeClr val="dk1"/>
          </a:fontRef>
        </p:style>
        <p:txBody>
          <a:bodyPr wrap="square" lIns="0" tIns="45717" rIns="0" bIns="45717" rtlCol="0">
            <a:spAutoFit/>
          </a:bodyPr>
          <a:lstStyle/>
          <a:p>
            <a:pPr marL="111118" indent="-111118">
              <a:buFont typeface="Arial" panose="020B0604020202020204" pitchFamily="34" charset="0"/>
              <a:buChar char="•"/>
            </a:pPr>
            <a:r>
              <a:rPr lang="en-US" dirty="0">
                <a:latin typeface="+mj-lt"/>
                <a:cs typeface="Arial" panose="020B0604020202020204" pitchFamily="34" charset="0"/>
              </a:rPr>
              <a:t>Extractive summary of top 3 ranked answers. </a:t>
            </a:r>
          </a:p>
          <a:p>
            <a:pPr marL="111118" indent="-111118">
              <a:buFont typeface="Arial" panose="020B0604020202020204" pitchFamily="34" charset="0"/>
              <a:buChar char="•"/>
            </a:pPr>
            <a:r>
              <a:rPr lang="en-US" dirty="0">
                <a:latin typeface="+mj-lt"/>
                <a:cs typeface="Arial" panose="020B0604020202020204" pitchFamily="34" charset="0"/>
              </a:rPr>
              <a:t>Works at sentence level</a:t>
            </a:r>
          </a:p>
          <a:p>
            <a:pPr marL="111118" indent="-111118">
              <a:buFont typeface="Arial" panose="020B0604020202020204" pitchFamily="34" charset="0"/>
              <a:buChar char="•"/>
            </a:pPr>
            <a:r>
              <a:rPr lang="en-US" dirty="0">
                <a:latin typeface="+mj-lt"/>
                <a:cs typeface="Arial" panose="020B0604020202020204" pitchFamily="34" charset="0"/>
              </a:rPr>
              <a:t>Model solves </a:t>
            </a:r>
            <a:r>
              <a:rPr lang="en-US" dirty="0" smtClean="0">
                <a:latin typeface="+mj-lt"/>
                <a:cs typeface="Arial" panose="020B0604020202020204" pitchFamily="34" charset="0"/>
              </a:rPr>
              <a:t>maximum </a:t>
            </a:r>
            <a:r>
              <a:rPr lang="en-US" dirty="0">
                <a:latin typeface="+mj-lt"/>
                <a:cs typeface="Arial" panose="020B0604020202020204" pitchFamily="34" charset="0"/>
              </a:rPr>
              <a:t>coverage problem where coverage of important terms is maximized while redundancy is minimized. </a:t>
            </a:r>
          </a:p>
          <a:p>
            <a:pPr marL="111118" indent="-111118">
              <a:buFont typeface="Arial" panose="020B0604020202020204" pitchFamily="34" charset="0"/>
              <a:buChar char="•"/>
            </a:pPr>
            <a:r>
              <a:rPr lang="en-US" dirty="0">
                <a:latin typeface="+mj-lt"/>
                <a:cs typeface="Arial" panose="020B0604020202020204" pitchFamily="34" charset="0"/>
              </a:rPr>
              <a:t>Transformed into a linear programming problem</a:t>
            </a:r>
            <a:r>
              <a:rPr lang="en-US" dirty="0" smtClean="0">
                <a:latin typeface="+mj-lt"/>
                <a:cs typeface="Arial" panose="020B0604020202020204" pitchFamily="34" charset="0"/>
              </a:rPr>
              <a:t>.</a:t>
            </a:r>
            <a:endParaRPr lang="en-US" dirty="0">
              <a:latin typeface="+mj-lt"/>
              <a:cs typeface="Arial" panose="020B0604020202020204" pitchFamily="34" charset="0"/>
            </a:endParaRPr>
          </a:p>
        </p:txBody>
      </p:sp>
      <p:pic>
        <p:nvPicPr>
          <p:cNvPr id="87" name="Picture 86"/>
          <p:cNvPicPr>
            <a:picLocks noChangeAspect="1"/>
          </p:cNvPicPr>
          <p:nvPr/>
        </p:nvPicPr>
        <p:blipFill rotWithShape="1">
          <a:blip r:embed="rId2" cstate="print">
            <a:extLst>
              <a:ext uri="{28A0092B-C50C-407E-A947-70E740481C1C}">
                <a14:useLocalDpi xmlns:a14="http://schemas.microsoft.com/office/drawing/2010/main" val="0"/>
              </a:ext>
            </a:extLst>
          </a:blip>
          <a:srcRect t="27615" b="28188"/>
          <a:stretch/>
        </p:blipFill>
        <p:spPr>
          <a:xfrm>
            <a:off x="10224655" y="2643509"/>
            <a:ext cx="1480352" cy="654258"/>
          </a:xfrm>
          <a:prstGeom prst="rect">
            <a:avLst/>
          </a:prstGeom>
          <a:ln>
            <a:solidFill>
              <a:schemeClr val="tx1"/>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2DEE5100-1BDD-4A41-A94D-2FC90B9FF4C4}" type="slidenum">
              <a:rPr lang="en-US" smtClean="0"/>
              <a:t>8</a:t>
            </a:fld>
            <a:endParaRPr lang="en-US"/>
          </a:p>
        </p:txBody>
      </p:sp>
    </p:spTree>
    <p:extLst>
      <p:ext uri="{BB962C8B-B14F-4D97-AF65-F5344CB8AC3E}">
        <p14:creationId xmlns:p14="http://schemas.microsoft.com/office/powerpoint/2010/main" val="5342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anim calcmode="lin" valueType="num">
                                      <p:cBhvr>
                                        <p:cTn id="54" dur="500" fill="hold"/>
                                        <p:tgtEl>
                                          <p:spTgt spid="86"/>
                                        </p:tgtEl>
                                        <p:attrNameLst>
                                          <p:attrName>ppt_x</p:attrName>
                                        </p:attrNameLst>
                                      </p:cBhvr>
                                      <p:tavLst>
                                        <p:tav tm="0">
                                          <p:val>
                                            <p:strVal val="#ppt_x"/>
                                          </p:val>
                                        </p:tav>
                                        <p:tav tm="100000">
                                          <p:val>
                                            <p:strVal val="#ppt_x"/>
                                          </p:val>
                                        </p:tav>
                                      </p:tavLst>
                                    </p:anim>
                                    <p:anim calcmode="lin" valueType="num">
                                      <p:cBhvr>
                                        <p:cTn id="55" dur="5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3" grpId="0" animBg="1"/>
      <p:bldP spid="34" grpId="0" animBg="1"/>
      <p:bldP spid="36" grpId="0"/>
      <p:bldP spid="37" grpId="0"/>
      <p:bldP spid="40" grpId="0"/>
      <p:bldP spid="42" grpId="0"/>
      <p:bldP spid="52" grpId="0"/>
      <p:bldP spid="55"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normAutofit/>
          </a:bodyPr>
          <a:lstStyle/>
          <a:p>
            <a:r>
              <a:rPr lang="en-US" dirty="0" smtClean="0"/>
              <a:t>Training data: TREC 2015 QRELs</a:t>
            </a:r>
          </a:p>
          <a:p>
            <a:r>
              <a:rPr lang="en-US" dirty="0" smtClean="0"/>
              <a:t>Used </a:t>
            </a:r>
            <a:r>
              <a:rPr lang="en-US" dirty="0" err="1" smtClean="0"/>
              <a:t>RankLib</a:t>
            </a:r>
            <a:r>
              <a:rPr lang="en-US" dirty="0" smtClean="0"/>
              <a:t> for L2R</a:t>
            </a:r>
          </a:p>
          <a:p>
            <a:r>
              <a:rPr lang="en-US" dirty="0" smtClean="0"/>
              <a:t>5-fold cross validation </a:t>
            </a:r>
          </a:p>
          <a:p>
            <a:pPr lvl="1"/>
            <a:r>
              <a:rPr lang="en-US" dirty="0" smtClean="0"/>
              <a:t>used MAP as the objective function</a:t>
            </a:r>
          </a:p>
          <a:p>
            <a:endParaRPr lang="en-US" dirty="0"/>
          </a:p>
        </p:txBody>
      </p:sp>
      <p:sp>
        <p:nvSpPr>
          <p:cNvPr id="4" name="Slide Number Placeholder 3"/>
          <p:cNvSpPr>
            <a:spLocks noGrp="1"/>
          </p:cNvSpPr>
          <p:nvPr>
            <p:ph type="sldNum" sz="quarter" idx="12"/>
          </p:nvPr>
        </p:nvSpPr>
        <p:spPr/>
        <p:txBody>
          <a:bodyPr/>
          <a:lstStyle/>
          <a:p>
            <a:fld id="{2DEE5100-1BDD-4A41-A94D-2FC90B9FF4C4}" type="slidenum">
              <a:rPr lang="en-US" smtClean="0"/>
              <a:t>9</a:t>
            </a:fld>
            <a:endParaRPr lang="en-US"/>
          </a:p>
        </p:txBody>
      </p:sp>
    </p:spTree>
    <p:extLst>
      <p:ext uri="{BB962C8B-B14F-4D97-AF65-F5344CB8AC3E}">
        <p14:creationId xmlns:p14="http://schemas.microsoft.com/office/powerpoint/2010/main" val="357427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7878</TotalTime>
  <Words>1266</Words>
  <Application>Microsoft Office PowerPoint</Application>
  <PresentationFormat>Custom</PresentationFormat>
  <Paragraphs>362</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Real, Live, and Concise:  Answering Open-Domain Questions  with Word Embedding and Summarization</vt:lpstr>
      <vt:lpstr>Why?</vt:lpstr>
      <vt:lpstr> 3 Key Ideas of Our Approach</vt:lpstr>
      <vt:lpstr>Answer Retrieval</vt:lpstr>
      <vt:lpstr>Learning How to Rank Answers</vt:lpstr>
      <vt:lpstr>PowerPoint Presentation</vt:lpstr>
      <vt:lpstr>Learning How to Rank Answers</vt:lpstr>
      <vt:lpstr>Live System</vt:lpstr>
      <vt:lpstr>Experimental Setup</vt:lpstr>
      <vt:lpstr>Pre-TREC L2R Experiments</vt:lpstr>
      <vt:lpstr>Submitted Runs</vt:lpstr>
      <vt:lpstr>Official Results</vt:lpstr>
      <vt:lpstr>Official Results</vt:lpstr>
      <vt:lpstr>Official Results</vt:lpstr>
      <vt:lpstr>Official Results</vt:lpstr>
      <vt:lpstr>PowerPoint Presentation</vt:lpstr>
      <vt:lpstr>Sources of Returned Answers  in “Sources Only”!</vt:lpstr>
      <vt:lpstr>Conclusion</vt:lpstr>
      <vt:lpstr>Future Work</vt:lpstr>
      <vt:lpstr>Acknowledgment</vt:lpstr>
      <vt:lpstr>Thank You!</vt:lpstr>
      <vt:lpstr>PowerPoint Presentation</vt:lpstr>
    </vt:vector>
  </TitlesOfParts>
  <Company>Qatar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Factoid QA: Effective Methods for Non-factoid Answer Sentence Retrieval</dc:title>
  <dc:creator>Rana Malhas</dc:creator>
  <cp:lastModifiedBy>Tamer Elsayed</cp:lastModifiedBy>
  <cp:revision>230</cp:revision>
  <dcterms:created xsi:type="dcterms:W3CDTF">2016-04-05T12:58:05Z</dcterms:created>
  <dcterms:modified xsi:type="dcterms:W3CDTF">2016-11-26T03:46:44Z</dcterms:modified>
</cp:coreProperties>
</file>